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Google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064">
          <p15:clr>
            <a:srgbClr val="9AA0A6"/>
          </p15:clr>
        </p15:guide>
        <p15:guide id="4" orient="horz" pos="1317">
          <p15:clr>
            <a:srgbClr val="9AA0A6"/>
          </p15:clr>
        </p15:guide>
        <p15:guide id="5" pos="608">
          <p15:clr>
            <a:srgbClr val="9AA0A6"/>
          </p15:clr>
        </p15:guide>
        <p15:guide id="6" orient="horz" pos="508">
          <p15:clr>
            <a:srgbClr val="9AA0A6"/>
          </p15:clr>
        </p15:guide>
        <p15:guide id="7" orient="horz" pos="760">
          <p15:clr>
            <a:srgbClr val="9AA0A6"/>
          </p15:clr>
        </p15:guide>
        <p15:guide id="8" pos="5159">
          <p15:clr>
            <a:srgbClr val="9AA0A6"/>
          </p15:clr>
        </p15:guide>
        <p15:guide id="9" orient="horz" pos="1923">
          <p15:clr>
            <a:srgbClr val="9AA0A6"/>
          </p15:clr>
        </p15:guide>
        <p15:guide id="10" orient="horz" pos="226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064" orient="horz"/>
        <p:guide pos="1317" orient="horz"/>
        <p:guide pos="608"/>
        <p:guide pos="508" orient="horz"/>
        <p:guide pos="760" orient="horz"/>
        <p:guide pos="5159"/>
        <p:guide pos="1923" orient="horz"/>
        <p:guide pos="226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regular.fntdata"/><Relationship Id="rId50" Type="http://schemas.openxmlformats.org/officeDocument/2006/relationships/slide" Target="slides/slide44.xml"/><Relationship Id="rId53" Type="http://schemas.openxmlformats.org/officeDocument/2006/relationships/font" Target="fonts/GoogleSans-italic.fntdata"/><Relationship Id="rId52" Type="http://schemas.openxmlformats.org/officeDocument/2006/relationships/font" Target="fonts/Google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Google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8d1a0d1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8d1a0d1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Hello everyone! And welcome to Foundations of Thought Leadership - Reframing Your Narrative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[ADD INFORMATION ABOUT YOURSELF AND WHAT YOU DO]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 this workshop today, we’re going to explore the source of credibility and how to establish it. We’ll spend time thinking through how you can re-contextualize your own strengths, skills, and experiences and how all this factors the unique value you provide. You’ll walk away from this hour with a first draft of a bio you can use for your LinkedIn, professional website, cover letter or wherever you’re looking to share who you are and why you’re amazing. So - let’s get into it, we have a LOT to get through, but it’s going to be fun.</a:t>
            </a:r>
            <a:endParaRPr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687094db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687094db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ASK - </a:t>
            </a:r>
            <a:r>
              <a:rPr lang="en" sz="1800"/>
              <a:t>Have you ever used any of the bolded words when talking about your work?</a:t>
            </a:r>
            <a:endParaRPr sz="1800"/>
          </a:p>
          <a:p>
            <a:pPr indent="0" lvl="0" marL="0" rtl="0" algn="l">
              <a:spcBef>
                <a:spcPts val="0"/>
              </a:spcBef>
              <a:spcAft>
                <a:spcPts val="0"/>
              </a:spcAft>
              <a:buNone/>
            </a:pPr>
            <a:r>
              <a:t/>
            </a:r>
            <a:endParaRPr sz="1800"/>
          </a:p>
          <a:p>
            <a:pPr indent="0" lvl="0" marL="57150" rtl="0" algn="l">
              <a:spcBef>
                <a:spcPts val="1200"/>
              </a:spcBef>
              <a:spcAft>
                <a:spcPts val="1200"/>
              </a:spcAft>
              <a:buNone/>
            </a:pPr>
            <a:r>
              <a:rPr lang="en" sz="1800">
                <a:solidFill>
                  <a:srgbClr val="172751"/>
                </a:solidFill>
                <a:latin typeface="Google Sans"/>
                <a:ea typeface="Google Sans"/>
                <a:cs typeface="Google Sans"/>
                <a:sym typeface="Google Sans"/>
              </a:rPr>
              <a:t>People with impostor syndrome attribute success to external factors and describe accomplishments with qualifiers or self deprecating language “I just happened to be at the right place at the right time.” On the flip side they attribute failure to themselves: ability, effort, “I should have worked harder”</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601c31742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01c31742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7150" rtl="0" algn="l">
              <a:spcBef>
                <a:spcPts val="1200"/>
              </a:spcBef>
              <a:spcAft>
                <a:spcPts val="0"/>
              </a:spcAft>
              <a:buClr>
                <a:schemeClr val="dk1"/>
              </a:buClr>
              <a:buSzPts val="1100"/>
              <a:buFont typeface="Arial"/>
              <a:buNone/>
            </a:pPr>
            <a:r>
              <a:rPr lang="en" sz="1800">
                <a:solidFill>
                  <a:srgbClr val="172751"/>
                </a:solidFill>
                <a:latin typeface="Google Sans"/>
                <a:ea typeface="Google Sans"/>
                <a:cs typeface="Google Sans"/>
                <a:sym typeface="Google Sans"/>
              </a:rPr>
              <a:t>Imposter syndrome can be a vicious cycle. You receive a new opportunity and feel initial excitement. Then the worry, dread, panic and fear set in, because you don’t truly believe you deserve that opportunity. So you might either engage in intense overwork or just completely procrastinate until the last second. But here’s the thing -- either way you’re likely to be successful because you’re smart and capable - you were chosen for or approve to do this for a reason. </a:t>
            </a:r>
            <a:endParaRPr sz="1800">
              <a:solidFill>
                <a:srgbClr val="17275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rPr lang="en" sz="1800">
                <a:solidFill>
                  <a:srgbClr val="172751"/>
                </a:solidFill>
                <a:latin typeface="Google Sans"/>
                <a:ea typeface="Google Sans"/>
                <a:cs typeface="Google Sans"/>
                <a:sym typeface="Google Sans"/>
              </a:rPr>
              <a:t>So initially, you might let out a sign and experience some temporary relief, but quickly you find yourself focusing on tiny flaws in your execution (a typo in your post, stumbling over your words in a section of your talk) and will deem the entire endeavor a failure, thus continuing the cycle. It can be exhausting.</a:t>
            </a:r>
            <a:endParaRPr b="1" sz="1800" u="sng">
              <a:solidFill>
                <a:srgbClr val="172751"/>
              </a:solidFill>
              <a:latin typeface="Google Sans"/>
              <a:ea typeface="Google Sans"/>
              <a:cs typeface="Google Sans"/>
              <a:sym typeface="Google Sans"/>
            </a:endParaRPr>
          </a:p>
          <a:p>
            <a:pPr indent="0" lvl="0" marL="0" rtl="0" algn="l">
              <a:spcBef>
                <a:spcPts val="1200"/>
              </a:spcBef>
              <a:spcAft>
                <a:spcPts val="0"/>
              </a:spcAft>
              <a:buNone/>
            </a:pPr>
            <a:r>
              <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687094db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687094db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7150" rtl="0" algn="l">
              <a:spcBef>
                <a:spcPts val="1200"/>
              </a:spcBef>
              <a:spcAft>
                <a:spcPts val="1200"/>
              </a:spcAft>
              <a:buClr>
                <a:schemeClr val="dk1"/>
              </a:buClr>
              <a:buSzPts val="1100"/>
              <a:buFont typeface="Arial"/>
              <a:buNone/>
            </a:pPr>
            <a:r>
              <a:rPr i="1" lang="en" sz="1800">
                <a:solidFill>
                  <a:srgbClr val="172751"/>
                </a:solidFill>
                <a:latin typeface="Google Sans"/>
                <a:ea typeface="Google Sans"/>
                <a:cs typeface="Google Sans"/>
                <a:sym typeface="Google Sans"/>
              </a:rPr>
              <a:t>[pause to let the audience read the quote]</a:t>
            </a:r>
            <a:r>
              <a:rPr lang="en" sz="1800">
                <a:solidFill>
                  <a:srgbClr val="172751"/>
                </a:solidFill>
                <a:latin typeface="Google Sans"/>
                <a:ea typeface="Google Sans"/>
                <a:cs typeface="Google Sans"/>
                <a:sym typeface="Google Sans"/>
              </a:rPr>
              <a:t> This feeling can be quite pervasive. Even Maya Angelou, arguably one of the most accomplished and prolific writers and poets in history felt this way. </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687094db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687094db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So why are we spending this time talking about imposter syndrome in the contest of the workshop today? You might be thinking: “W</a:t>
            </a:r>
            <a:r>
              <a:rPr lang="en" sz="1800"/>
              <a:t>hy does it matter that I hold myself back from sharing my own expertise? I’m just one person, it’s not a big deal if I don’t share my voice.”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[CLICK] </a:t>
            </a:r>
            <a:endParaRPr sz="1800"/>
          </a:p>
          <a:p>
            <a:pPr indent="0" lvl="0" marL="0" rtl="0" algn="l">
              <a:spcBef>
                <a:spcPts val="0"/>
              </a:spcBef>
              <a:spcAft>
                <a:spcPts val="0"/>
              </a:spcAft>
              <a:buNone/>
            </a:pPr>
            <a:r>
              <a:rPr lang="en" sz="1800"/>
              <a:t>It matters because it’s not just your missed opportunity - everyone in the community gets held back because tech is COMMUNAL. It relies on shared knowledge, the hive mind, to push us forward. Some of us work on teams that pair program everyday, most of us have used stack overflow to solve complicated coding challenges, we attend conferences, we read technical books and blogs, if everyone was afraid to share their voice, where would we be as an industry?</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687094db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687094db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So - if we all feel this way and need to overcome it - what do we do about it?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I’m going to spend the next couple slides talking through a few strategies you can use to combat dealing with imposter syndrome</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687094db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687094db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So option 1 - Tina Fey’s school of Imposter Syndrome - just acknowledge it and move forward.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For some people this “fake it until you make it” strategy can work for them....</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687094db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687094db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7150" rtl="0" algn="l">
              <a:spcBef>
                <a:spcPts val="0"/>
              </a:spcBef>
              <a:spcAft>
                <a:spcPts val="0"/>
              </a:spcAft>
              <a:buClr>
                <a:schemeClr val="dk1"/>
              </a:buClr>
              <a:buSzPts val="1100"/>
              <a:buFont typeface="Arial"/>
              <a:buNone/>
            </a:pPr>
            <a:r>
              <a:rPr lang="en" sz="1800">
                <a:solidFill>
                  <a:srgbClr val="172751"/>
                </a:solidFill>
                <a:latin typeface="Google Sans"/>
                <a:ea typeface="Google Sans"/>
                <a:cs typeface="Google Sans"/>
                <a:sym typeface="Google Sans"/>
              </a:rPr>
              <a:t>...but for others it can be useful to reframe the conversation, and understand that thought leadership is not about proving yourself (your intelligence or your worthiness) to anyone it’s about sharing what you know with the world. Put differently, it’s a gift you’re giving to other people.</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687094db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687094db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72751"/>
                </a:solidFill>
                <a:latin typeface="Google Sans"/>
                <a:ea typeface="Google Sans"/>
                <a:cs typeface="Google Sans"/>
                <a:sym typeface="Google Sans"/>
              </a:rPr>
              <a:t>If you want to counter your own internal critic, It can also be helpful to remind yourself of everything you’ve achieved thus far in your life and career. We call this “Collecting the Data,” because you can’t fix what you don’t measure. </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800">
                <a:solidFill>
                  <a:srgbClr val="172751"/>
                </a:solidFill>
                <a:latin typeface="Google Sans"/>
                <a:ea typeface="Google Sans"/>
                <a:cs typeface="Google Sans"/>
                <a:sym typeface="Google Sans"/>
              </a:rPr>
              <a:t>So we’re going to spend the next 2 minutes writing down at least 10 of your accomplishments - and these can be professional or personal. Make sure you’re avoiding the diminishing language we talked about (the “justs” the “luckies”) and owning your accomplishments</a:t>
            </a:r>
            <a:endParaRPr sz="1800">
              <a:solidFill>
                <a:srgbClr val="172751"/>
              </a:solidFill>
              <a:latin typeface="Google Sans"/>
              <a:ea typeface="Google Sans"/>
              <a:cs typeface="Google Sans"/>
              <a:sym typeface="Google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687094db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687094db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Now let’s share in the chat - don’t be shy, just copy and paste one of your accomplishments and put it in there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That can feel intimidating, right? Even though this is a technique we can use to counter imposter syndrome, it’s a little daunting to share what you’re good at in a public forum. But these accomplishments are AMAZING. And when we share our accomplishments and get positive feedback (as we most likely will) it’s also important to get good at receiving that praise.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But let’s all practice really quickly - I’m going to compliment your accomplishment, and you’re either going to say (to your screen) “Thank you” or if you want to practice some fierce confidence, “I know right?”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OK ready? “Wow, what an amazing accomplishment, you are so great!”</a:t>
            </a: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687094db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687094db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final option is to teach what you know --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Often you might not even recognize how much you know about a topic until you start explaining or teaching it to someone else. So now I want you to spend 1 minute writing down anything related to tech that you could teach - it can be super small and specific or broad.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i="1" lang="en" sz="1800"/>
              <a:t>Optional - chat share</a:t>
            </a:r>
            <a:endParaRPr i="1"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601c31742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01c31742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7150" rtl="0" algn="l">
              <a:spcBef>
                <a:spcPts val="0"/>
              </a:spcBef>
              <a:spcAft>
                <a:spcPts val="0"/>
              </a:spcAft>
              <a:buNone/>
            </a:pPr>
            <a:r>
              <a:rPr lang="en" sz="1800">
                <a:solidFill>
                  <a:srgbClr val="172751"/>
                </a:solidFill>
                <a:latin typeface="Google Sans"/>
                <a:ea typeface="Google Sans"/>
                <a:cs typeface="Google Sans"/>
                <a:sym typeface="Google Sans"/>
              </a:rPr>
              <a:t>Today’s workshop was crafted by Write/Speak/Code  -- which was founded in 2013 to be a safe space for professional women, non-binary and trans technologists to explore thought leadership through writing blogs and books, speaking at conferences and contributing to open source software projects. </a:t>
            </a:r>
            <a:endParaRPr sz="1800">
              <a:solidFill>
                <a:srgbClr val="172751"/>
              </a:solidFill>
              <a:latin typeface="Google Sans"/>
              <a:ea typeface="Google Sans"/>
              <a:cs typeface="Google Sans"/>
              <a:sym typeface="Google Sans"/>
            </a:endParaRPr>
          </a:p>
          <a:p>
            <a:pPr indent="0" lvl="0" marL="57150" rtl="0" algn="l">
              <a:spcBef>
                <a:spcPts val="0"/>
              </a:spcBef>
              <a:spcAft>
                <a:spcPts val="0"/>
              </a:spcAft>
              <a:buNone/>
            </a:pPr>
            <a:r>
              <a:t/>
            </a:r>
            <a:endParaRPr sz="1800">
              <a:solidFill>
                <a:srgbClr val="172751"/>
              </a:solidFill>
              <a:latin typeface="Google Sans"/>
              <a:ea typeface="Google Sans"/>
              <a:cs typeface="Google Sans"/>
              <a:sym typeface="Google Sans"/>
            </a:endParaRPr>
          </a:p>
          <a:p>
            <a:pPr indent="0" lvl="0" marL="57150" rtl="0" algn="l">
              <a:spcBef>
                <a:spcPts val="0"/>
              </a:spcBef>
              <a:spcAft>
                <a:spcPts val="0"/>
              </a:spcAft>
              <a:buClr>
                <a:schemeClr val="dk1"/>
              </a:buClr>
              <a:buSzPts val="1100"/>
              <a:buFont typeface="Arial"/>
              <a:buNone/>
            </a:pPr>
            <a:r>
              <a:rPr lang="en" sz="1800">
                <a:solidFill>
                  <a:srgbClr val="172751"/>
                </a:solidFill>
                <a:latin typeface="Google Sans"/>
                <a:ea typeface="Google Sans"/>
                <a:cs typeface="Google Sans"/>
                <a:sym typeface="Google Sans"/>
              </a:rPr>
              <a:t>Women Techmakers has partnered with Write/Speak/Code to present this workshop because of each organizations shared commitment to fostering visibility, community and developing resources for people with marginalized gender identities in tech. </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t/>
            </a:r>
            <a:endParaRPr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8d1a0d0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8d1a0d0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So now you have a number of practical ways that you can work to counter the feeling of imposter syndrome, which can help you feel less like an imposter and more like an expert.</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But let’s now take that a step further - what does it mean to be an expert - what gives someone credibility? Share a couple words in the chat [read some of what is shared in the chat]</a:t>
            </a:r>
            <a:endParaRPr sz="1800"/>
          </a:p>
          <a:p>
            <a:pPr indent="0" lvl="0" marL="0" rtl="0" algn="l">
              <a:spcBef>
                <a:spcPts val="0"/>
              </a:spcBef>
              <a:spcAft>
                <a:spcPts val="0"/>
              </a:spcAft>
              <a:buNone/>
            </a:pPr>
            <a:r>
              <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687094db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687094db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[CLICK]</a:t>
            </a:r>
            <a:endParaRPr sz="1700"/>
          </a:p>
          <a:p>
            <a:pPr indent="0" lvl="0" marL="0" rtl="0" algn="l">
              <a:spcBef>
                <a:spcPts val="0"/>
              </a:spcBef>
              <a:spcAft>
                <a:spcPts val="0"/>
              </a:spcAft>
              <a:buNone/>
            </a:pPr>
            <a:r>
              <a:rPr lang="en" sz="1700"/>
              <a:t>There are </a:t>
            </a:r>
            <a:r>
              <a:rPr lang="en" sz="1700"/>
              <a:t>3 primary factors in building credibility: knowledge (what you know), experience (what you’ve done and who you know) and what we’re calling a “shiny bauble” (an impressive fact that’s unique to you, people can have several) → all of which answers the question “What do I need to know about you to trust what you have to say?”</a:t>
            </a:r>
            <a:endParaRPr sz="17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687094db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687094db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We’ll dig more into everything that goes into knowledge and experience in just a second, but let’s start with the shiny bauble -- what is impressive about you?</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This can be: results from projects you’ve worked on, any award or honor you may have received, education or training you’ve gone through or a number of other things.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Take 1 minute and write down 5 - you can pull from the list of accomplishments you just wrote down</a:t>
            </a:r>
            <a:endParaRPr sz="1800"/>
          </a:p>
          <a:p>
            <a:pPr indent="0" lvl="0" marL="0" rtl="0" algn="l">
              <a:spcBef>
                <a:spcPts val="0"/>
              </a:spcBef>
              <a:spcAft>
                <a:spcPts val="0"/>
              </a:spcAft>
              <a:buNone/>
            </a:pPr>
            <a:r>
              <a:rPr lang="en" sz="1800"/>
              <a:t>[give 1 min]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Great - so I’m hoping you’re feeling a sense of accomplishment and pride as you wrote down your shiny baubles, because I want you to take those emotions into the next part of our exercise, which is the main goal for today -- </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8d1a0d08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8d1a0d08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Let’s start writing our bios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Who already has a professional bio?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And who out of you have updated it in the past 3 months?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Our bio is always going to be changing as we build knowledge and experience, so for today, even if you have a bio, let’s start from scratch</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687094db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687094db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You want to include ALL parts of you in a bio - we’re going to dive into each of individually, exploring what makes you a unique asset to the industry, from the roles you’ve had to the values you hold</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687094db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687094db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[READ SLIDE AND GIVE 1 MIN]</a:t>
            </a:r>
            <a:endParaRPr sz="19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687094db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687094db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rPr>
              <a:t>[READ SLIDE AND GIVE 1 MIN]</a:t>
            </a:r>
            <a:endParaRPr sz="1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687094db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687094db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rPr>
              <a:t>[READ SLIDE AND GIVE 1 MIN]</a:t>
            </a:r>
            <a:endParaRPr sz="1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687094db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687094db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rPr>
              <a:t>[READ SLIDE AND GIVE ~2 MIN]</a:t>
            </a:r>
            <a:endParaRPr sz="1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687094db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687094db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rPr>
              <a:t>What values are most meaningful to you? I’m going to show a list of a lot of values and I’d like you to choose your top 5 and explain WHY for each  - you can select anything - they don’t have to be on this list.</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Clr>
                <a:schemeClr val="dk1"/>
              </a:buClr>
              <a:buSzPts val="1100"/>
              <a:buFont typeface="Arial"/>
              <a:buNone/>
            </a:pPr>
            <a:r>
              <a:t/>
            </a:r>
            <a:endParaRPr sz="1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687094db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9687094db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72751"/>
                </a:solidFill>
                <a:latin typeface="Google Sans"/>
                <a:ea typeface="Google Sans"/>
                <a:cs typeface="Google Sans"/>
                <a:sym typeface="Google Sans"/>
              </a:rPr>
              <a:t>We’ll be focusing on one primary goal today - to get you comfortable talking about yourself, your expertise and telling your story through writing a new professional bio.</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687094db7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687094db7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900">
                <a:solidFill>
                  <a:schemeClr val="dk1"/>
                </a:solidFill>
              </a:rPr>
              <a:t>What values are most meaningful to you? I’m going to show a list of a lot of values and I’d like you to choose your top 5 and explain WHY for each - you can select anything - they don’t have to be on this list.</a:t>
            </a:r>
            <a:endParaRPr i="1" sz="1900">
              <a:solidFill>
                <a:schemeClr val="dk1"/>
              </a:solidFill>
            </a:endParaRPr>
          </a:p>
          <a:p>
            <a:pPr indent="0" lvl="0" marL="0" rtl="0" algn="l">
              <a:spcBef>
                <a:spcPts val="0"/>
              </a:spcBef>
              <a:spcAft>
                <a:spcPts val="0"/>
              </a:spcAft>
              <a:buNone/>
            </a:pPr>
            <a:r>
              <a:t/>
            </a:r>
            <a:endParaRPr i="1" sz="1900">
              <a:solidFill>
                <a:schemeClr val="dk1"/>
              </a:solidFill>
            </a:endParaRPr>
          </a:p>
          <a:p>
            <a:pPr indent="0" lvl="0" marL="0" rtl="0" algn="l">
              <a:spcBef>
                <a:spcPts val="0"/>
              </a:spcBef>
              <a:spcAft>
                <a:spcPts val="0"/>
              </a:spcAft>
              <a:buClr>
                <a:schemeClr val="dk1"/>
              </a:buClr>
              <a:buSzPts val="1100"/>
              <a:buFont typeface="Arial"/>
              <a:buNone/>
            </a:pPr>
            <a:r>
              <a:rPr i="1" lang="en" sz="1900">
                <a:solidFill>
                  <a:schemeClr val="dk1"/>
                </a:solidFill>
              </a:rPr>
              <a:t>[2 MINS]</a:t>
            </a:r>
            <a:endParaRPr i="1" sz="1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687094db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687094db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Let’s get some creative writing flowing now -- I want you to select ONE prompt from the choices below. Write down ANYTHING that comes to mind from the prompt - don’t edit yourself, just write continually for 3 minutes</a:t>
            </a:r>
            <a:endParaRPr sz="17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687094db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687094db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687094db7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687094db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When writing a bio, you want the information about yourself to be clear, but you also want to have your unique voice. Don’t end up sounding just like a job description in your bio</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When you use descriptive language you allow your readers to engage with your content in a more intimate way and gives insight into the your personality.   </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 sz="1600"/>
              <a:t>You</a:t>
            </a:r>
            <a:r>
              <a:rPr lang="en" sz="1600"/>
              <a:t> shouldn’t just say you’re “creative,”  -- you should reference specific projects they worked on that demonstrate that creativity.</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 sz="1600"/>
              <a:t>The “show, don’t tell” principle of writing means focusing on what you do/have done, not just who you are – and that means action verbs. </a:t>
            </a:r>
            <a:endParaRPr sz="16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8d1a0d0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8d1a0d0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So now I’d like us to look back at our lists and our free-writing and - if needed - rephrase with active and engaging language. I’m going to show a slide that gives you some ideas about descriptive adjectives and active verbs you can use</a:t>
            </a:r>
            <a:endParaRPr sz="16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7847ad67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7847ad67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600">
                <a:solidFill>
                  <a:schemeClr val="dk1"/>
                </a:solidFill>
              </a:rPr>
              <a:t>So now I’d like us to look back at our lists and our free-writing and - if needed - rephrase with active and engaging language. I’m going to show a slide that gives you some ideas about descriptive adjectives and active verbs you can use</a:t>
            </a:r>
            <a:endParaRPr i="1" sz="16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 ~3 MINS]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687094db7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687094db7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72751"/>
                </a:solidFill>
                <a:latin typeface="Google Sans"/>
                <a:ea typeface="Google Sans"/>
                <a:cs typeface="Google Sans"/>
                <a:sym typeface="Google Sans"/>
              </a:rPr>
              <a:t>Use the tools you have - Let participants know who they are, and what they know is enough! There is no need to exaggerate details or provide half-truths in a bio.</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rPr lang="en" sz="1800">
                <a:solidFill>
                  <a:srgbClr val="172751"/>
                </a:solidFill>
                <a:latin typeface="Google Sans"/>
                <a:ea typeface="Google Sans"/>
                <a:cs typeface="Google Sans"/>
                <a:sym typeface="Google Sans"/>
              </a:rPr>
              <a:t>Quantify with data - How many downloads on the new app you’ve built? How many new features do you launch a year at your company? How many years of experience do you have?</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rPr lang="en" sz="1800">
                <a:solidFill>
                  <a:srgbClr val="172751"/>
                </a:solidFill>
                <a:latin typeface="Google Sans"/>
                <a:ea typeface="Google Sans"/>
                <a:cs typeface="Google Sans"/>
                <a:sym typeface="Google Sans"/>
              </a:rPr>
              <a:t>Invert the “negatives” - are you a student or new to the industry? Make it a value! You can frame yourself as an expert beginner. Who better to teach someone about transitioning careers into tech than someone who has just done it.</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rPr lang="en" sz="1800">
                <a:solidFill>
                  <a:srgbClr val="172751"/>
                </a:solidFill>
                <a:latin typeface="Google Sans"/>
                <a:ea typeface="Google Sans"/>
                <a:cs typeface="Google Sans"/>
                <a:sym typeface="Google Sans"/>
              </a:rPr>
              <a:t>Give credit to personal experience! - Launched a startup that closed? Failure is important because of what you learn from it, it’s powerful, so share that in your story.</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rPr lang="en" sz="1800">
                <a:solidFill>
                  <a:srgbClr val="172751"/>
                </a:solidFill>
                <a:latin typeface="Google Sans"/>
                <a:ea typeface="Google Sans"/>
                <a:cs typeface="Google Sans"/>
                <a:sym typeface="Google Sans"/>
              </a:rPr>
              <a:t> </a:t>
            </a: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8d1a0d0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8d1a0d0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687094db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687094db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Now it’s time to write a first draft of your bio. Here is a helpful framework you can use to help get you started. I’m also going to show that list of descriptive adjectives an action verbs you can use.</a:t>
            </a:r>
            <a:endParaRPr sz="18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8d1a0d0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8d1a0d0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800">
                <a:solidFill>
                  <a:schemeClr val="dk1"/>
                </a:solidFill>
              </a:rPr>
              <a:t>Now it’s time to write a first draft of your bio. Here is a helpful framework you can use to help get you started. I’m also going to show that list of descriptive adjectives and action verbs you can use.</a:t>
            </a:r>
            <a:endParaRPr i="1" sz="18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[GIVE AT LEAST 5 MINS - 8 DEPENDING ON TIME. CAN PLAY THE YOUTUBE VIDEO FOR SOME NICE LO-FI BEATS TO PLAY IN THE BACKGROUND]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687094db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687094db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687094db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687094db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8d1a0d08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8d1a0d08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687094db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687094db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back at everything we’ve accomplished today -- we:</a:t>
            </a:r>
            <a:endParaRPr/>
          </a:p>
          <a:p>
            <a:pPr indent="-298450" lvl="0" marL="457200" rtl="0" algn="l">
              <a:spcBef>
                <a:spcPts val="0"/>
              </a:spcBef>
              <a:spcAft>
                <a:spcPts val="0"/>
              </a:spcAft>
              <a:buSzPts val="1100"/>
              <a:buChar char="●"/>
            </a:pPr>
            <a:r>
              <a:rPr lang="en"/>
              <a:t>Talked about Imposter Syndrome</a:t>
            </a:r>
            <a:endParaRPr/>
          </a:p>
          <a:p>
            <a:pPr indent="-298450" lvl="0" marL="457200" rtl="0" algn="l">
              <a:spcBef>
                <a:spcPts val="0"/>
              </a:spcBef>
              <a:spcAft>
                <a:spcPts val="0"/>
              </a:spcAft>
              <a:buSzPts val="1100"/>
              <a:buChar char="●"/>
            </a:pPr>
            <a:r>
              <a:rPr lang="en"/>
              <a:t>Wrote out 10 accomplishments</a:t>
            </a:r>
            <a:endParaRPr/>
          </a:p>
          <a:p>
            <a:pPr indent="-298450" lvl="0" marL="457200" rtl="0" algn="l">
              <a:spcBef>
                <a:spcPts val="0"/>
              </a:spcBef>
              <a:spcAft>
                <a:spcPts val="0"/>
              </a:spcAft>
              <a:buSzPts val="1100"/>
              <a:buChar char="●"/>
            </a:pPr>
            <a:r>
              <a:rPr lang="en"/>
              <a:t>5 things we can teach</a:t>
            </a:r>
            <a:endParaRPr/>
          </a:p>
          <a:p>
            <a:pPr indent="-298450" lvl="0" marL="457200" rtl="0" algn="l">
              <a:spcBef>
                <a:spcPts val="0"/>
              </a:spcBef>
              <a:spcAft>
                <a:spcPts val="0"/>
              </a:spcAft>
              <a:buSzPts val="1100"/>
              <a:buChar char="●"/>
            </a:pPr>
            <a:r>
              <a:rPr lang="en"/>
              <a:t>5 shiny baubles</a:t>
            </a:r>
            <a:endParaRPr/>
          </a:p>
          <a:p>
            <a:pPr indent="-298450" lvl="0" marL="457200" rtl="0" algn="l">
              <a:spcBef>
                <a:spcPts val="0"/>
              </a:spcBef>
              <a:spcAft>
                <a:spcPts val="0"/>
              </a:spcAft>
              <a:buSzPts val="1100"/>
              <a:buChar char="●"/>
            </a:pPr>
            <a:r>
              <a:rPr lang="en"/>
              <a:t>Listed our</a:t>
            </a:r>
            <a:endParaRPr/>
          </a:p>
          <a:p>
            <a:pPr indent="-298450" lvl="1" marL="914400" rtl="0" algn="l">
              <a:spcBef>
                <a:spcPts val="0"/>
              </a:spcBef>
              <a:spcAft>
                <a:spcPts val="0"/>
              </a:spcAft>
              <a:buSzPts val="1100"/>
              <a:buChar char="○"/>
            </a:pPr>
            <a:r>
              <a:rPr lang="en"/>
              <a:t>Roles</a:t>
            </a:r>
            <a:endParaRPr/>
          </a:p>
          <a:p>
            <a:pPr indent="-298450" lvl="1" marL="914400" rtl="0" algn="l">
              <a:spcBef>
                <a:spcPts val="0"/>
              </a:spcBef>
              <a:spcAft>
                <a:spcPts val="0"/>
              </a:spcAft>
              <a:buSzPts val="1100"/>
              <a:buChar char="○"/>
            </a:pPr>
            <a:r>
              <a:rPr lang="en"/>
              <a:t>Skills</a:t>
            </a:r>
            <a:endParaRPr/>
          </a:p>
          <a:p>
            <a:pPr indent="-298450" lvl="1" marL="914400" rtl="0" algn="l">
              <a:spcBef>
                <a:spcPts val="0"/>
              </a:spcBef>
              <a:spcAft>
                <a:spcPts val="0"/>
              </a:spcAft>
              <a:buSzPts val="1100"/>
              <a:buChar char="○"/>
            </a:pPr>
            <a:r>
              <a:rPr lang="en"/>
              <a:t>Strengths</a:t>
            </a:r>
            <a:endParaRPr/>
          </a:p>
          <a:p>
            <a:pPr indent="-298450" lvl="1" marL="914400" rtl="0" algn="l">
              <a:spcBef>
                <a:spcPts val="0"/>
              </a:spcBef>
              <a:spcAft>
                <a:spcPts val="0"/>
              </a:spcAft>
              <a:buSzPts val="1100"/>
              <a:buChar char="○"/>
            </a:pPr>
            <a:r>
              <a:rPr lang="en"/>
              <a:t>Experiences</a:t>
            </a:r>
            <a:endParaRPr/>
          </a:p>
          <a:p>
            <a:pPr indent="-298450" lvl="1" marL="914400" rtl="0" algn="l">
              <a:spcBef>
                <a:spcPts val="0"/>
              </a:spcBef>
              <a:spcAft>
                <a:spcPts val="0"/>
              </a:spcAft>
              <a:buSzPts val="1100"/>
              <a:buChar char="○"/>
            </a:pPr>
            <a:r>
              <a:rPr lang="en"/>
              <a:t>Values</a:t>
            </a:r>
            <a:endParaRPr/>
          </a:p>
          <a:p>
            <a:pPr indent="-298450" lvl="0" marL="457200" rtl="0" algn="l">
              <a:spcBef>
                <a:spcPts val="0"/>
              </a:spcBef>
              <a:spcAft>
                <a:spcPts val="0"/>
              </a:spcAft>
              <a:buSzPts val="1100"/>
              <a:buChar char="●"/>
            </a:pPr>
            <a:r>
              <a:rPr lang="en"/>
              <a:t>Rephrased with active language</a:t>
            </a:r>
            <a:endParaRPr/>
          </a:p>
          <a:p>
            <a:pPr indent="-298450" lvl="0" marL="457200" rtl="0" algn="l">
              <a:spcBef>
                <a:spcPts val="0"/>
              </a:spcBef>
              <a:spcAft>
                <a:spcPts val="0"/>
              </a:spcAft>
              <a:buSzPts val="1100"/>
              <a:buChar char="●"/>
            </a:pPr>
            <a:r>
              <a:rPr lang="en"/>
              <a:t>WROTE A (first draft) BIO!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8d1a0d08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8d1a0d08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687094db7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687094db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[Send out these resources to participants after the workshop OR add them as links into the chat]</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687094db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687094db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687094db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687094db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687094db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687094db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Who already has a blog, or is contributing to other publications, speaking at conferences or contributing to open source? You can add a “me” in the chat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i="1" lang="en" sz="1800"/>
              <a:t>[Likely will have some, but not very many responses] </a:t>
            </a:r>
            <a:r>
              <a:rPr lang="en" sz="1800"/>
              <a:t>I know that this virtual room is teeming with experienced professionals who have plenty to say and share. But why aren’t we sharing our voices? A lot of us feel like we have to be an expert in order for someone to want to read or hear what we have to say - but often we all have a really high bar for what we think an expert is or knows.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Who feels like an expert? Who would feel comfortable wearing this name badge?</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687094db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687094db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This is a phrase I think a lot of us are probably familiar with. I describe it as the “Oh ****! Everyone is going to realize I have NO idea what I’m doing” feeling</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687094db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687094db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800"/>
              <a:t>ASK - What does imposter syndrome mean to you? Add your thoughts into the chat</a:t>
            </a:r>
            <a:endParaRPr i="1" sz="1800"/>
          </a:p>
          <a:p>
            <a:pPr indent="0" lvl="0" marL="0" rtl="0" algn="l">
              <a:spcBef>
                <a:spcPts val="0"/>
              </a:spcBef>
              <a:spcAft>
                <a:spcPts val="0"/>
              </a:spcAft>
              <a:buNone/>
            </a:pPr>
            <a:r>
              <a:rPr i="1" lang="en" sz="1800"/>
              <a:t>[as presenter - validate the responses you see in the chat]</a:t>
            </a:r>
            <a:endParaRPr i="1" sz="1800"/>
          </a:p>
          <a:p>
            <a:pPr indent="0" lvl="0" marL="0" rtl="0" algn="l">
              <a:spcBef>
                <a:spcPts val="0"/>
              </a:spcBef>
              <a:spcAft>
                <a:spcPts val="0"/>
              </a:spcAft>
              <a:buNone/>
            </a:pPr>
            <a:r>
              <a:t/>
            </a:r>
            <a:endParaRPr i="1" sz="1800"/>
          </a:p>
          <a:p>
            <a:pPr indent="0" lvl="0" marL="57150" rtl="0" algn="l">
              <a:spcBef>
                <a:spcPts val="0"/>
              </a:spcBef>
              <a:spcAft>
                <a:spcPts val="0"/>
              </a:spcAft>
              <a:buClr>
                <a:schemeClr val="dk1"/>
              </a:buClr>
              <a:buSzPts val="1100"/>
              <a:buFont typeface="Arial"/>
              <a:buNone/>
            </a:pPr>
            <a:r>
              <a:rPr lang="en" sz="1800">
                <a:solidFill>
                  <a:srgbClr val="172751"/>
                </a:solidFill>
                <a:latin typeface="Google Sans"/>
                <a:ea typeface="Google Sans"/>
                <a:cs typeface="Google Sans"/>
                <a:sym typeface="Google Sans"/>
              </a:rPr>
              <a:t>Imposter Syndrome, is the belief that you’re going to eventually be “found out.” You dismiss success, so the feeling never really goes away.</a:t>
            </a:r>
            <a:endParaRPr sz="1800">
              <a:solidFill>
                <a:srgbClr val="172751"/>
              </a:solidFill>
              <a:latin typeface="Google Sans"/>
              <a:ea typeface="Google Sans"/>
              <a:cs typeface="Google Sans"/>
              <a:sym typeface="Google Sans"/>
            </a:endParaRPr>
          </a:p>
          <a:p>
            <a:pPr indent="0" lvl="0" marL="57150" rtl="0" algn="l">
              <a:spcBef>
                <a:spcPts val="0"/>
              </a:spcBef>
              <a:spcAft>
                <a:spcPts val="0"/>
              </a:spcAft>
              <a:buClr>
                <a:schemeClr val="dk1"/>
              </a:buClr>
              <a:buSzPts val="1100"/>
              <a:buFont typeface="Arial"/>
              <a:buNone/>
            </a:pPr>
            <a:r>
              <a:rPr lang="en" sz="1800">
                <a:solidFill>
                  <a:srgbClr val="172751"/>
                </a:solidFill>
                <a:latin typeface="Google Sans"/>
                <a:ea typeface="Google Sans"/>
                <a:cs typeface="Google Sans"/>
                <a:sym typeface="Google Sans"/>
              </a:rPr>
              <a:t>While it may be more severe for women and other underrepresented minorities, it’s a phenomena that’s experienced across racial and gender lines. Imposter Syndrome is especially acute in professions where people's work is constantly under review by talented peers, such as academia or Open Source Software, or when taking on a new job.</a:t>
            </a:r>
            <a:endParaRPr sz="1800">
              <a:solidFill>
                <a:srgbClr val="172751"/>
              </a:solidFill>
              <a:latin typeface="Google Sans"/>
              <a:ea typeface="Google Sans"/>
              <a:cs typeface="Google Sans"/>
              <a:sym typeface="Google Sans"/>
            </a:endParaRPr>
          </a:p>
          <a:p>
            <a:pPr indent="0" lvl="0" marL="0" rtl="0" algn="l">
              <a:spcBef>
                <a:spcPts val="0"/>
              </a:spcBef>
              <a:spcAft>
                <a:spcPts val="0"/>
              </a:spcAft>
              <a:buNone/>
            </a:pPr>
            <a:r>
              <a:t/>
            </a:r>
            <a:endParaRPr i="1"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1" name="Google Shape;11;p2"/>
          <p:cNvSpPr txBox="1"/>
          <p:nvPr>
            <p:ph type="ctrTitle"/>
          </p:nvPr>
        </p:nvSpPr>
        <p:spPr>
          <a:xfrm>
            <a:off x="3413299" y="1544925"/>
            <a:ext cx="4246200" cy="1192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2pPr>
            <a:lvl3pPr lvl="2"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3pPr>
            <a:lvl4pPr lvl="3"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4pPr>
            <a:lvl5pPr lvl="4"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5pPr>
            <a:lvl6pPr lvl="5"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6pPr>
            <a:lvl7pPr lvl="6"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7pPr>
            <a:lvl8pPr lvl="7"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8pPr>
            <a:lvl9pPr lvl="8"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9pPr>
          </a:lstStyle>
          <a:p/>
        </p:txBody>
      </p:sp>
      <p:sp>
        <p:nvSpPr>
          <p:cNvPr id="12" name="Google Shape;12;p2"/>
          <p:cNvSpPr txBox="1"/>
          <p:nvPr>
            <p:ph idx="1" type="subTitle"/>
          </p:nvPr>
        </p:nvSpPr>
        <p:spPr>
          <a:xfrm>
            <a:off x="3413297" y="2834125"/>
            <a:ext cx="4209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Google Sans"/>
              <a:buNone/>
              <a:defRPr sz="2400">
                <a:latin typeface="Google Sans"/>
                <a:ea typeface="Google Sans"/>
                <a:cs typeface="Google Sans"/>
                <a:sym typeface="Googl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txBox="1"/>
          <p:nvPr>
            <p:ph idx="2" type="subTitle"/>
          </p:nvPr>
        </p:nvSpPr>
        <p:spPr>
          <a:xfrm>
            <a:off x="4252750" y="3984850"/>
            <a:ext cx="3967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Google Sans"/>
              <a:buNone/>
              <a:defRPr>
                <a:latin typeface="Google Sans"/>
                <a:ea typeface="Google Sans"/>
                <a:cs typeface="Google Sans"/>
                <a:sym typeface="Google Sans"/>
              </a:defRPr>
            </a:lvl1pPr>
            <a:lvl2pPr lvl="1"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2pPr>
            <a:lvl3pPr lvl="2"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3pPr>
            <a:lvl4pPr lvl="3"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4pPr>
            <a:lvl5pPr lvl="4"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5pPr>
            <a:lvl6pPr lvl="5"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6pPr>
            <a:lvl7pPr lvl="6"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7pPr>
            <a:lvl8pPr lvl="7"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8pPr>
            <a:lvl9pPr lvl="8"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9pPr>
          </a:lstStyle>
          <a:p/>
        </p:txBody>
      </p:sp>
      <p:grpSp>
        <p:nvGrpSpPr>
          <p:cNvPr id="15" name="Google Shape;15;p2"/>
          <p:cNvGrpSpPr/>
          <p:nvPr/>
        </p:nvGrpSpPr>
        <p:grpSpPr>
          <a:xfrm>
            <a:off x="5983250" y="812825"/>
            <a:ext cx="1753200" cy="635325"/>
            <a:chOff x="5983250" y="812825"/>
            <a:chExt cx="1753200" cy="635325"/>
          </a:xfrm>
        </p:grpSpPr>
        <p:sp>
          <p:nvSpPr>
            <p:cNvPr id="16" name="Google Shape;16;p2"/>
            <p:cNvSpPr/>
            <p:nvPr/>
          </p:nvSpPr>
          <p:spPr>
            <a:xfrm>
              <a:off x="5983250" y="850250"/>
              <a:ext cx="1753200" cy="59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 name="Google Shape;17;p2"/>
            <p:cNvPicPr preferRelativeResize="0"/>
            <p:nvPr/>
          </p:nvPicPr>
          <p:blipFill>
            <a:blip r:embed="rId3">
              <a:alphaModFix/>
            </a:blip>
            <a:stretch>
              <a:fillRect/>
            </a:stretch>
          </p:blipFill>
          <p:spPr>
            <a:xfrm>
              <a:off x="6340150" y="812825"/>
              <a:ext cx="1344242" cy="483001"/>
            </a:xfrm>
            <a:prstGeom prst="rect">
              <a:avLst/>
            </a:prstGeom>
            <a:noFill/>
            <a:ln>
              <a:noFill/>
            </a:ln>
          </p:spPr>
        </p:pic>
      </p:grpSp>
    </p:spTree>
  </p:cSld>
  <p:clrMapOvr>
    <a:masterClrMapping/>
  </p:clrMapOvr>
  <p:extLst>
    <p:ext uri="{DCECCB84-F9BA-43D5-87BE-67443E8EF086}">
      <p15:sldGuideLst>
        <p15:guide id="1" pos="221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 name="Shape 61"/>
        <p:cNvGrpSpPr/>
        <p:nvPr/>
      </p:nvGrpSpPr>
      <p:grpSpPr>
        <a:xfrm>
          <a:off x="0" y="0"/>
          <a:ext cx="0" cy="0"/>
          <a:chOff x="0" y="0"/>
          <a:chExt cx="0" cy="0"/>
        </a:xfrm>
      </p:grpSpPr>
      <p:pic>
        <p:nvPicPr>
          <p:cNvPr id="62" name="Google Shape;62;p13"/>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63" name="Google Shape;63;p13"/>
          <p:cNvSpPr txBox="1"/>
          <p:nvPr>
            <p:ph type="ctrTitle"/>
          </p:nvPr>
        </p:nvSpPr>
        <p:spPr>
          <a:xfrm>
            <a:off x="3413299" y="1544925"/>
            <a:ext cx="4246200" cy="1192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2pPr>
            <a:lvl3pPr lvl="2"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3pPr>
            <a:lvl4pPr lvl="3"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4pPr>
            <a:lvl5pPr lvl="4"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5pPr>
            <a:lvl6pPr lvl="5"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6pPr>
            <a:lvl7pPr lvl="6"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7pPr>
            <a:lvl8pPr lvl="7"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8pPr>
            <a:lvl9pPr lvl="8"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9pPr>
          </a:lstStyle>
          <a:p/>
        </p:txBody>
      </p:sp>
      <p:sp>
        <p:nvSpPr>
          <p:cNvPr id="64" name="Google Shape;64;p13"/>
          <p:cNvSpPr txBox="1"/>
          <p:nvPr>
            <p:ph idx="1" type="subTitle"/>
          </p:nvPr>
        </p:nvSpPr>
        <p:spPr>
          <a:xfrm>
            <a:off x="3413297" y="2834125"/>
            <a:ext cx="4209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Google Sans"/>
              <a:buNone/>
              <a:defRPr sz="2400">
                <a:latin typeface="Google Sans"/>
                <a:ea typeface="Google Sans"/>
                <a:cs typeface="Google Sans"/>
                <a:sym typeface="Googl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3"/>
          <p:cNvSpPr txBox="1"/>
          <p:nvPr>
            <p:ph idx="2" type="subTitle"/>
          </p:nvPr>
        </p:nvSpPr>
        <p:spPr>
          <a:xfrm>
            <a:off x="4252750" y="3984850"/>
            <a:ext cx="3967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Google Sans"/>
              <a:buNone/>
              <a:defRPr>
                <a:latin typeface="Google Sans"/>
                <a:ea typeface="Google Sans"/>
                <a:cs typeface="Google Sans"/>
                <a:sym typeface="Google Sans"/>
              </a:defRPr>
            </a:lvl1pPr>
            <a:lvl2pPr lvl="1"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2pPr>
            <a:lvl3pPr lvl="2"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3pPr>
            <a:lvl4pPr lvl="3"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4pPr>
            <a:lvl5pPr lvl="4"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5pPr>
            <a:lvl6pPr lvl="5"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6pPr>
            <a:lvl7pPr lvl="6"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7pPr>
            <a:lvl8pPr lvl="7"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8pPr>
            <a:lvl9pPr lvl="8" rtl="0" algn="ctr">
              <a:lnSpc>
                <a:spcPct val="100000"/>
              </a:lnSpc>
              <a:spcBef>
                <a:spcPts val="0"/>
              </a:spcBef>
              <a:spcAft>
                <a:spcPts val="0"/>
              </a:spcAft>
              <a:buSzPts val="1800"/>
              <a:buFont typeface="Google Sans"/>
              <a:buNone/>
              <a:defRPr sz="1800">
                <a:latin typeface="Google Sans"/>
                <a:ea typeface="Google Sans"/>
                <a:cs typeface="Google Sans"/>
                <a:sym typeface="Google Sans"/>
              </a:defRPr>
            </a:lvl9pPr>
          </a:lstStyle>
          <a:p/>
        </p:txBody>
      </p:sp>
    </p:spTree>
  </p:cSld>
  <p:clrMapOvr>
    <a:masterClrMapping/>
  </p:clrMapOvr>
  <p:extLst>
    <p:ext uri="{DCECCB84-F9BA-43D5-87BE-67443E8EF086}">
      <p15:sldGuideLst>
        <p15:guide id="1" pos="221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secHead">
  <p:cSld name="SECTION_HEADER">
    <p:spTree>
      <p:nvGrpSpPr>
        <p:cNvPr id="67" name="Shape 67"/>
        <p:cNvGrpSpPr/>
        <p:nvPr/>
      </p:nvGrpSpPr>
      <p:grpSpPr>
        <a:xfrm>
          <a:off x="0" y="0"/>
          <a:ext cx="0" cy="0"/>
          <a:chOff x="0" y="0"/>
          <a:chExt cx="0" cy="0"/>
        </a:xfrm>
      </p:grpSpPr>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4"/>
          <p:cNvPicPr preferRelativeResize="0"/>
          <p:nvPr/>
        </p:nvPicPr>
        <p:blipFill>
          <a:blip r:embed="rId2">
            <a:alphaModFix/>
          </a:blip>
          <a:stretch>
            <a:fillRect/>
          </a:stretch>
        </p:blipFill>
        <p:spPr>
          <a:xfrm>
            <a:off x="0" y="0"/>
            <a:ext cx="9143998" cy="514083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70" name="Shape 7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type="titleOnly">
  <p:cSld name="TITLE_ONLY">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b="0" l="0" r="0" t="0"/>
          <a:stretch/>
        </p:blipFill>
        <p:spPr>
          <a:xfrm>
            <a:off x="0" y="-27025"/>
            <a:ext cx="9196831" cy="5170524"/>
          </a:xfrm>
          <a:prstGeom prst="rect">
            <a:avLst/>
          </a:prstGeom>
          <a:noFill/>
          <a:ln>
            <a:noFill/>
          </a:ln>
        </p:spPr>
      </p:pic>
      <p:sp>
        <p:nvSpPr>
          <p:cNvPr id="73" name="Google Shape;73;p16"/>
          <p:cNvSpPr txBox="1"/>
          <p:nvPr>
            <p:ph type="title"/>
          </p:nvPr>
        </p:nvSpPr>
        <p:spPr>
          <a:xfrm>
            <a:off x="457200" y="2569800"/>
            <a:ext cx="4159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2pPr>
            <a:lvl3pPr lvl="2"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3pPr>
            <a:lvl4pPr lvl="3"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4pPr>
            <a:lvl5pPr lvl="4"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5pPr>
            <a:lvl6pPr lvl="5"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6pPr>
            <a:lvl7pPr lvl="6"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7pPr>
            <a:lvl8pPr lvl="7"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8pPr>
            <a:lvl9pPr lvl="8"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1512">
          <p15:clr>
            <a:srgbClr val="FA7B17"/>
          </p15:clr>
        </p15:guide>
        <p15:guide id="4" pos="28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2">
  <p:cSld name="TITLE_ONLY_1">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39" l="0" r="0" t="49"/>
          <a:stretch/>
        </p:blipFill>
        <p:spPr>
          <a:xfrm>
            <a:off x="0" y="-27025"/>
            <a:ext cx="9196831" cy="5170523"/>
          </a:xfrm>
          <a:prstGeom prst="rect">
            <a:avLst/>
          </a:prstGeom>
          <a:noFill/>
          <a:ln>
            <a:noFill/>
          </a:ln>
        </p:spPr>
      </p:pic>
      <p:sp>
        <p:nvSpPr>
          <p:cNvPr id="76" name="Google Shape;76;p17"/>
          <p:cNvSpPr txBox="1"/>
          <p:nvPr>
            <p:ph type="title"/>
          </p:nvPr>
        </p:nvSpPr>
        <p:spPr>
          <a:xfrm>
            <a:off x="457200" y="2569800"/>
            <a:ext cx="4159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2pPr>
            <a:lvl3pPr lvl="2"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3pPr>
            <a:lvl4pPr lvl="3"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4pPr>
            <a:lvl5pPr lvl="4"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5pPr>
            <a:lvl6pPr lvl="5"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6pPr>
            <a:lvl7pPr lvl="6"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7pPr>
            <a:lvl8pPr lvl="7"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8pPr>
            <a:lvl9pPr lvl="8"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1512">
          <p15:clr>
            <a:srgbClr val="FA7B17"/>
          </p15:clr>
        </p15:guide>
        <p15:guide id="4" pos="28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pic>
        <p:nvPicPr>
          <p:cNvPr id="78" name="Google Shape;78;p18"/>
          <p:cNvPicPr preferRelativeResize="0"/>
          <p:nvPr/>
        </p:nvPicPr>
        <p:blipFill rotWithShape="1">
          <a:blip r:embed="rId2">
            <a:alphaModFix/>
          </a:blip>
          <a:srcRect b="0" l="0" r="0" t="0"/>
          <a:stretch/>
        </p:blipFill>
        <p:spPr>
          <a:xfrm>
            <a:off x="-6176" y="-6188"/>
            <a:ext cx="9162306" cy="5155875"/>
          </a:xfrm>
          <a:prstGeom prst="rect">
            <a:avLst/>
          </a:prstGeom>
          <a:noFill/>
          <a:ln>
            <a:noFill/>
          </a:ln>
        </p:spPr>
      </p:pic>
      <p:sp>
        <p:nvSpPr>
          <p:cNvPr id="79" name="Google Shape;79;p18"/>
          <p:cNvSpPr txBox="1"/>
          <p:nvPr>
            <p:ph idx="1" type="subTitle"/>
          </p:nvPr>
        </p:nvSpPr>
        <p:spPr>
          <a:xfrm>
            <a:off x="457201" y="2271100"/>
            <a:ext cx="5037900" cy="198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extLst>
    <p:ext uri="{DCECCB84-F9BA-43D5-87BE-67443E8EF086}">
      <p15:sldGuideLst>
        <p15:guide id="1" pos="28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80" name="Shape 80"/>
        <p:cNvGrpSpPr/>
        <p:nvPr/>
      </p:nvGrpSpPr>
      <p:grpSpPr>
        <a:xfrm>
          <a:off x="0" y="0"/>
          <a:ext cx="0" cy="0"/>
          <a:chOff x="0" y="0"/>
          <a:chExt cx="0" cy="0"/>
        </a:xfrm>
      </p:grpSpPr>
      <p:pic>
        <p:nvPicPr>
          <p:cNvPr id="81" name="Google Shape;81;p19"/>
          <p:cNvPicPr preferRelativeResize="0"/>
          <p:nvPr/>
        </p:nvPicPr>
        <p:blipFill rotWithShape="1">
          <a:blip r:embed="rId2">
            <a:alphaModFix/>
          </a:blip>
          <a:srcRect b="0" l="0" r="0" t="0"/>
          <a:stretch/>
        </p:blipFill>
        <p:spPr>
          <a:xfrm>
            <a:off x="-6176" y="-6188"/>
            <a:ext cx="9162306" cy="5155875"/>
          </a:xfrm>
          <a:prstGeom prst="rect">
            <a:avLst/>
          </a:prstGeom>
          <a:noFill/>
          <a:ln>
            <a:noFill/>
          </a:ln>
        </p:spPr>
      </p:pic>
      <p:sp>
        <p:nvSpPr>
          <p:cNvPr id="82" name="Google Shape;82;p19"/>
          <p:cNvSpPr txBox="1"/>
          <p:nvPr>
            <p:ph idx="1" type="subTitle"/>
          </p:nvPr>
        </p:nvSpPr>
        <p:spPr>
          <a:xfrm>
            <a:off x="457201" y="2271100"/>
            <a:ext cx="5037900" cy="198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extLst>
    <p:ext uri="{DCECCB84-F9BA-43D5-87BE-67443E8EF086}">
      <p15:sldGuideLst>
        <p15:guide id="1" pos="28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pic>
        <p:nvPicPr>
          <p:cNvPr id="84" name="Google Shape;84;p20"/>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85" name="Google Shape;85;p20"/>
          <p:cNvSpPr txBox="1"/>
          <p:nvPr>
            <p:ph idx="1" type="subTitle"/>
          </p:nvPr>
        </p:nvSpPr>
        <p:spPr>
          <a:xfrm>
            <a:off x="1563451" y="1739050"/>
            <a:ext cx="5037900" cy="198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800"/>
              <a:buFont typeface="Google Sans"/>
              <a:buNone/>
              <a:defRPr>
                <a:latin typeface="Google Sans"/>
                <a:ea typeface="Google Sans"/>
                <a:cs typeface="Google Sans"/>
                <a:sym typeface="Googl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secHead">
  <p:cSld name="SECTION_HEADER">
    <p:spTree>
      <p:nvGrpSpPr>
        <p:cNvPr id="18" name="Shape 18"/>
        <p:cNvGrpSpPr/>
        <p:nvPr/>
      </p:nvGrpSpPr>
      <p:grpSpPr>
        <a:xfrm>
          <a:off x="0" y="0"/>
          <a:ext cx="0" cy="0"/>
          <a:chOff x="0" y="0"/>
          <a:chExt cx="0" cy="0"/>
        </a:xfrm>
      </p:grpSpPr>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3"/>
          <p:cNvPicPr preferRelativeResize="0"/>
          <p:nvPr/>
        </p:nvPicPr>
        <p:blipFill rotWithShape="1">
          <a:blip r:embed="rId2">
            <a:alphaModFix/>
          </a:blip>
          <a:srcRect b="0" l="0" r="0" t="0"/>
          <a:stretch/>
        </p:blipFill>
        <p:spPr>
          <a:xfrm>
            <a:off x="0" y="0"/>
            <a:ext cx="9143998" cy="5140838"/>
          </a:xfrm>
          <a:prstGeom prst="rect">
            <a:avLst/>
          </a:prstGeom>
          <a:noFill/>
          <a:ln>
            <a:noFill/>
          </a:ln>
        </p:spPr>
      </p:pic>
      <p:grpSp>
        <p:nvGrpSpPr>
          <p:cNvPr id="21" name="Google Shape;21;p3"/>
          <p:cNvGrpSpPr/>
          <p:nvPr/>
        </p:nvGrpSpPr>
        <p:grpSpPr>
          <a:xfrm>
            <a:off x="6980450" y="4421500"/>
            <a:ext cx="1753200" cy="635325"/>
            <a:chOff x="5983250" y="812825"/>
            <a:chExt cx="1753200" cy="635325"/>
          </a:xfrm>
        </p:grpSpPr>
        <p:sp>
          <p:nvSpPr>
            <p:cNvPr id="22" name="Google Shape;22;p3"/>
            <p:cNvSpPr/>
            <p:nvPr/>
          </p:nvSpPr>
          <p:spPr>
            <a:xfrm>
              <a:off x="5983250" y="850250"/>
              <a:ext cx="1753200" cy="59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 name="Google Shape;23;p3"/>
            <p:cNvPicPr preferRelativeResize="0"/>
            <p:nvPr/>
          </p:nvPicPr>
          <p:blipFill>
            <a:blip r:embed="rId3">
              <a:alphaModFix/>
            </a:blip>
            <a:stretch>
              <a:fillRect/>
            </a:stretch>
          </p:blipFill>
          <p:spPr>
            <a:xfrm>
              <a:off x="6340150" y="812825"/>
              <a:ext cx="1344242" cy="483001"/>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24" name="Shape 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type="titleOnly">
  <p:cSld name="TITLE_ONLY">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39" l="0" r="0" t="49"/>
          <a:stretch/>
        </p:blipFill>
        <p:spPr>
          <a:xfrm>
            <a:off x="0" y="-27025"/>
            <a:ext cx="9196831" cy="5170523"/>
          </a:xfrm>
          <a:prstGeom prst="rect">
            <a:avLst/>
          </a:prstGeom>
          <a:noFill/>
          <a:ln>
            <a:noFill/>
          </a:ln>
        </p:spPr>
      </p:pic>
      <p:sp>
        <p:nvSpPr>
          <p:cNvPr id="27" name="Google Shape;27;p5"/>
          <p:cNvSpPr txBox="1"/>
          <p:nvPr>
            <p:ph type="title"/>
          </p:nvPr>
        </p:nvSpPr>
        <p:spPr>
          <a:xfrm>
            <a:off x="457200" y="2569800"/>
            <a:ext cx="4159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2pPr>
            <a:lvl3pPr lvl="2"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3pPr>
            <a:lvl4pPr lvl="3"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4pPr>
            <a:lvl5pPr lvl="4"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5pPr>
            <a:lvl6pPr lvl="5"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6pPr>
            <a:lvl7pPr lvl="6"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7pPr>
            <a:lvl8pPr lvl="7"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8pPr>
            <a:lvl9pPr lvl="8"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9pPr>
          </a:lstStyle>
          <a:p/>
        </p:txBody>
      </p:sp>
      <p:grpSp>
        <p:nvGrpSpPr>
          <p:cNvPr id="28" name="Google Shape;28;p5"/>
          <p:cNvGrpSpPr/>
          <p:nvPr/>
        </p:nvGrpSpPr>
        <p:grpSpPr>
          <a:xfrm>
            <a:off x="6980450" y="4421500"/>
            <a:ext cx="1753200" cy="635325"/>
            <a:chOff x="5983250" y="812825"/>
            <a:chExt cx="1753200" cy="635325"/>
          </a:xfrm>
        </p:grpSpPr>
        <p:sp>
          <p:nvSpPr>
            <p:cNvPr id="29" name="Google Shape;29;p5"/>
            <p:cNvSpPr/>
            <p:nvPr/>
          </p:nvSpPr>
          <p:spPr>
            <a:xfrm>
              <a:off x="5983250" y="850250"/>
              <a:ext cx="1753200" cy="59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5"/>
            <p:cNvPicPr preferRelativeResize="0"/>
            <p:nvPr/>
          </p:nvPicPr>
          <p:blipFill>
            <a:blip r:embed="rId3">
              <a:alphaModFix/>
            </a:blip>
            <a:stretch>
              <a:fillRect/>
            </a:stretch>
          </p:blipFill>
          <p:spPr>
            <a:xfrm>
              <a:off x="6340150" y="812825"/>
              <a:ext cx="1344242" cy="483001"/>
            </a:xfrm>
            <a:prstGeom prst="rect">
              <a:avLst/>
            </a:prstGeom>
            <a:noFill/>
            <a:ln>
              <a:noFill/>
            </a:ln>
          </p:spPr>
        </p:pic>
      </p:grpSp>
    </p:spTree>
  </p:cSld>
  <p:clrMapOvr>
    <a:masterClrMapping/>
  </p:clrMapOvr>
  <p:extLst>
    <p:ext uri="{DCECCB84-F9BA-43D5-87BE-67443E8EF086}">
      <p15:sldGuideLst>
        <p15:guide id="1" orient="horz" pos="1620">
          <p15:clr>
            <a:srgbClr val="FA7B17"/>
          </p15:clr>
        </p15:guide>
        <p15:guide id="2" pos="2880">
          <p15:clr>
            <a:srgbClr val="FA7B17"/>
          </p15:clr>
        </p15:guide>
        <p15:guide id="3" pos="1512">
          <p15:clr>
            <a:srgbClr val="FA7B17"/>
          </p15:clr>
        </p15:guide>
        <p15:guide id="4" pos="28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2">
  <p:cSld name="TITLE_ONLY_1">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b="39" l="0" r="0" t="49"/>
          <a:stretch/>
        </p:blipFill>
        <p:spPr>
          <a:xfrm>
            <a:off x="0" y="-27025"/>
            <a:ext cx="9196831" cy="5170523"/>
          </a:xfrm>
          <a:prstGeom prst="rect">
            <a:avLst/>
          </a:prstGeom>
          <a:noFill/>
          <a:ln>
            <a:noFill/>
          </a:ln>
        </p:spPr>
      </p:pic>
      <p:sp>
        <p:nvSpPr>
          <p:cNvPr id="33" name="Google Shape;33;p6"/>
          <p:cNvSpPr txBox="1"/>
          <p:nvPr>
            <p:ph type="title"/>
          </p:nvPr>
        </p:nvSpPr>
        <p:spPr>
          <a:xfrm>
            <a:off x="457200" y="2569800"/>
            <a:ext cx="4159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2pPr>
            <a:lvl3pPr lvl="2"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3pPr>
            <a:lvl4pPr lvl="3"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4pPr>
            <a:lvl5pPr lvl="4"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5pPr>
            <a:lvl6pPr lvl="5"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6pPr>
            <a:lvl7pPr lvl="6"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7pPr>
            <a:lvl8pPr lvl="7"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8pPr>
            <a:lvl9pPr lvl="8" rtl="0">
              <a:spcBef>
                <a:spcPts val="0"/>
              </a:spcBef>
              <a:spcAft>
                <a:spcPts val="0"/>
              </a:spcAft>
              <a:buClr>
                <a:srgbClr val="434343"/>
              </a:buClr>
              <a:buSzPts val="3200"/>
              <a:buFont typeface="Google Sans"/>
              <a:buNone/>
              <a:defRPr sz="3200">
                <a:solidFill>
                  <a:srgbClr val="434343"/>
                </a:solidFill>
                <a:latin typeface="Google Sans"/>
                <a:ea typeface="Google Sans"/>
                <a:cs typeface="Google Sans"/>
                <a:sym typeface="Google Sans"/>
              </a:defRPr>
            </a:lvl9pPr>
          </a:lstStyle>
          <a:p/>
        </p:txBody>
      </p:sp>
      <p:grpSp>
        <p:nvGrpSpPr>
          <p:cNvPr id="34" name="Google Shape;34;p6"/>
          <p:cNvGrpSpPr/>
          <p:nvPr/>
        </p:nvGrpSpPr>
        <p:grpSpPr>
          <a:xfrm>
            <a:off x="6980450" y="4421500"/>
            <a:ext cx="1753200" cy="635325"/>
            <a:chOff x="5983250" y="812825"/>
            <a:chExt cx="1753200" cy="635325"/>
          </a:xfrm>
        </p:grpSpPr>
        <p:sp>
          <p:nvSpPr>
            <p:cNvPr id="35" name="Google Shape;35;p6"/>
            <p:cNvSpPr/>
            <p:nvPr/>
          </p:nvSpPr>
          <p:spPr>
            <a:xfrm>
              <a:off x="5983250" y="850250"/>
              <a:ext cx="1753200" cy="59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6"/>
            <p:cNvPicPr preferRelativeResize="0"/>
            <p:nvPr/>
          </p:nvPicPr>
          <p:blipFill>
            <a:blip r:embed="rId3">
              <a:alphaModFix/>
            </a:blip>
            <a:stretch>
              <a:fillRect/>
            </a:stretch>
          </p:blipFill>
          <p:spPr>
            <a:xfrm>
              <a:off x="6340150" y="812825"/>
              <a:ext cx="1344242" cy="483001"/>
            </a:xfrm>
            <a:prstGeom prst="rect">
              <a:avLst/>
            </a:prstGeom>
            <a:noFill/>
            <a:ln>
              <a:noFill/>
            </a:ln>
          </p:spPr>
        </p:pic>
      </p:grpSp>
    </p:spTree>
  </p:cSld>
  <p:clrMapOvr>
    <a:masterClrMapping/>
  </p:clrMapOvr>
  <p:extLst>
    <p:ext uri="{DCECCB84-F9BA-43D5-87BE-67443E8EF086}">
      <p15:sldGuideLst>
        <p15:guide id="1" orient="horz" pos="1620">
          <p15:clr>
            <a:srgbClr val="FA7B17"/>
          </p15:clr>
        </p15:guide>
        <p15:guide id="2" pos="2880">
          <p15:clr>
            <a:srgbClr val="FA7B17"/>
          </p15:clr>
        </p15:guide>
        <p15:guide id="3" pos="1512">
          <p15:clr>
            <a:srgbClr val="FA7B17"/>
          </p15:clr>
        </p15:guide>
        <p15:guide id="4"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b="0" l="49" r="39" t="0"/>
          <a:stretch/>
        </p:blipFill>
        <p:spPr>
          <a:xfrm>
            <a:off x="-6176" y="-6188"/>
            <a:ext cx="9162306" cy="5155874"/>
          </a:xfrm>
          <a:prstGeom prst="rect">
            <a:avLst/>
          </a:prstGeom>
          <a:noFill/>
          <a:ln>
            <a:noFill/>
          </a:ln>
        </p:spPr>
      </p:pic>
      <p:sp>
        <p:nvSpPr>
          <p:cNvPr id="39" name="Google Shape;39;p7"/>
          <p:cNvSpPr txBox="1"/>
          <p:nvPr>
            <p:ph idx="1" type="subTitle"/>
          </p:nvPr>
        </p:nvSpPr>
        <p:spPr>
          <a:xfrm>
            <a:off x="457201" y="2271100"/>
            <a:ext cx="5037900" cy="198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extLst>
    <p:ext uri="{DCECCB84-F9BA-43D5-87BE-67443E8EF086}">
      <p15:sldGuideLst>
        <p15:guide id="1" pos="2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40"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b="0" l="0" r="0" t="0"/>
          <a:stretch/>
        </p:blipFill>
        <p:spPr>
          <a:xfrm>
            <a:off x="-6176" y="-6188"/>
            <a:ext cx="9162306" cy="5155875"/>
          </a:xfrm>
          <a:prstGeom prst="rect">
            <a:avLst/>
          </a:prstGeom>
          <a:noFill/>
          <a:ln>
            <a:noFill/>
          </a:ln>
        </p:spPr>
      </p:pic>
      <p:sp>
        <p:nvSpPr>
          <p:cNvPr id="42" name="Google Shape;42;p8"/>
          <p:cNvSpPr txBox="1"/>
          <p:nvPr>
            <p:ph idx="1" type="subTitle"/>
          </p:nvPr>
        </p:nvSpPr>
        <p:spPr>
          <a:xfrm>
            <a:off x="457201" y="2271100"/>
            <a:ext cx="5037900" cy="198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extLst>
    <p:ext uri="{DCECCB84-F9BA-43D5-87BE-67443E8EF086}">
      <p15:sldGuideLst>
        <p15:guide id="1" pos="28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45" name="Google Shape;45;p9"/>
          <p:cNvSpPr txBox="1"/>
          <p:nvPr>
            <p:ph idx="1" type="subTitle"/>
          </p:nvPr>
        </p:nvSpPr>
        <p:spPr>
          <a:xfrm>
            <a:off x="1563451" y="1739050"/>
            <a:ext cx="5037900" cy="198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800"/>
              <a:buFont typeface="Google Sans"/>
              <a:buNone/>
              <a:defRPr>
                <a:latin typeface="Google Sans"/>
                <a:ea typeface="Google Sans"/>
                <a:cs typeface="Google Sans"/>
                <a:sym typeface="Googl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46" name="Google Shape;46;p9"/>
          <p:cNvGrpSpPr/>
          <p:nvPr/>
        </p:nvGrpSpPr>
        <p:grpSpPr>
          <a:xfrm>
            <a:off x="6980450" y="4421500"/>
            <a:ext cx="1753200" cy="635325"/>
            <a:chOff x="5983250" y="812825"/>
            <a:chExt cx="1753200" cy="635325"/>
          </a:xfrm>
        </p:grpSpPr>
        <p:sp>
          <p:nvSpPr>
            <p:cNvPr id="47" name="Google Shape;47;p9"/>
            <p:cNvSpPr/>
            <p:nvPr/>
          </p:nvSpPr>
          <p:spPr>
            <a:xfrm>
              <a:off x="5983250" y="850250"/>
              <a:ext cx="1753200" cy="59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9"/>
            <p:cNvPicPr preferRelativeResize="0"/>
            <p:nvPr/>
          </p:nvPicPr>
          <p:blipFill>
            <a:blip r:embed="rId3">
              <a:alphaModFix/>
            </a:blip>
            <a:stretch>
              <a:fillRect/>
            </a:stretch>
          </p:blipFill>
          <p:spPr>
            <a:xfrm>
              <a:off x="6340150" y="812825"/>
              <a:ext cx="1344242" cy="483001"/>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49"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51" name="Google Shape;51;p10"/>
          <p:cNvSpPr txBox="1"/>
          <p:nvPr>
            <p:ph idx="1" type="subTitle"/>
          </p:nvPr>
        </p:nvSpPr>
        <p:spPr>
          <a:xfrm>
            <a:off x="1563451" y="1739050"/>
            <a:ext cx="5037900" cy="198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800"/>
              <a:buFont typeface="Google Sans"/>
              <a:buNone/>
              <a:defRPr>
                <a:latin typeface="Google Sans"/>
                <a:ea typeface="Google Sans"/>
                <a:cs typeface="Google Sans"/>
                <a:sym typeface="Googl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52" name="Google Shape;52;p10"/>
          <p:cNvGrpSpPr/>
          <p:nvPr/>
        </p:nvGrpSpPr>
        <p:grpSpPr>
          <a:xfrm>
            <a:off x="6980450" y="4421500"/>
            <a:ext cx="1753200" cy="635325"/>
            <a:chOff x="5983250" y="812825"/>
            <a:chExt cx="1753200" cy="635325"/>
          </a:xfrm>
        </p:grpSpPr>
        <p:sp>
          <p:nvSpPr>
            <p:cNvPr id="53" name="Google Shape;53;p10"/>
            <p:cNvSpPr/>
            <p:nvPr/>
          </p:nvSpPr>
          <p:spPr>
            <a:xfrm>
              <a:off x="5983250" y="850250"/>
              <a:ext cx="1753200" cy="59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10"/>
            <p:cNvPicPr preferRelativeResize="0"/>
            <p:nvPr/>
          </p:nvPicPr>
          <p:blipFill>
            <a:blip r:embed="rId3">
              <a:alphaModFix/>
            </a:blip>
            <a:stretch>
              <a:fillRect/>
            </a:stretch>
          </p:blipFill>
          <p:spPr>
            <a:xfrm>
              <a:off x="6340150" y="812825"/>
              <a:ext cx="1344242" cy="483001"/>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0" Type="http://schemas.openxmlformats.org/officeDocument/2006/relationships/theme" Target="../theme/theme1.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sp>
        <p:nvSpPr>
          <p:cNvPr id="58" name="Google Shape;5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9" name="Google Shape;59;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0" name="Google Shape;6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www.youtube.com/watch?v=DWcJFNfaw9c" TargetMode="External"/><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www.forbes.com/sites/dailymuse/2017/01/26/the-professional-bio-template-that-makes-everyone-sound-accomplished/#613740319d1f" TargetMode="External"/><Relationship Id="rId4" Type="http://schemas.openxmlformats.org/officeDocument/2006/relationships/hyperlink" Target="https://www.impactbnd.com/blog/how-to-write-a-professional-bio" TargetMode="External"/><Relationship Id="rId5" Type="http://schemas.openxmlformats.org/officeDocument/2006/relationships/hyperlink" Target="https://blog.hubspot.com/marketing/professional-bio-examples" TargetMode="External"/><Relationship Id="rId6" Type="http://schemas.openxmlformats.org/officeDocument/2006/relationships/hyperlink" Target="https://www.themuse.com/advice/185-powerful-verbs-that-will-make-your-resume-awesom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 name="Shape 91"/>
        <p:cNvGrpSpPr/>
        <p:nvPr/>
      </p:nvGrpSpPr>
      <p:grpSpPr>
        <a:xfrm>
          <a:off x="0" y="0"/>
          <a:ext cx="0" cy="0"/>
          <a:chOff x="0" y="0"/>
          <a:chExt cx="0" cy="0"/>
        </a:xfrm>
      </p:grpSpPr>
      <p:sp>
        <p:nvSpPr>
          <p:cNvPr id="92" name="Google Shape;92;p22"/>
          <p:cNvSpPr txBox="1"/>
          <p:nvPr>
            <p:ph idx="2" type="subTitle"/>
          </p:nvPr>
        </p:nvSpPr>
        <p:spPr>
          <a:xfrm>
            <a:off x="4252750" y="3984850"/>
            <a:ext cx="3967800" cy="463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3" name="Google Shape;93;p22"/>
          <p:cNvSpPr txBox="1"/>
          <p:nvPr>
            <p:ph type="ctrTitle"/>
          </p:nvPr>
        </p:nvSpPr>
        <p:spPr>
          <a:xfrm>
            <a:off x="3413299" y="1544925"/>
            <a:ext cx="4246200" cy="11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Foundations of Thought Leadership</a:t>
            </a:r>
            <a:endParaRPr/>
          </a:p>
        </p:txBody>
      </p:sp>
      <p:sp>
        <p:nvSpPr>
          <p:cNvPr id="94" name="Google Shape;94;p22"/>
          <p:cNvSpPr txBox="1"/>
          <p:nvPr>
            <p:ph idx="1" type="subTitle"/>
          </p:nvPr>
        </p:nvSpPr>
        <p:spPr>
          <a:xfrm>
            <a:off x="3413297" y="2834125"/>
            <a:ext cx="4209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Reframing Your Narrative</a:t>
            </a:r>
            <a:endParaRPr/>
          </a:p>
        </p:txBody>
      </p:sp>
      <p:sp>
        <p:nvSpPr>
          <p:cNvPr id="95" name="Google Shape;95;p22"/>
          <p:cNvSpPr/>
          <p:nvPr/>
        </p:nvSpPr>
        <p:spPr>
          <a:xfrm>
            <a:off x="3389350" y="3985458"/>
            <a:ext cx="718200" cy="71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 name="Shape 147"/>
        <p:cNvGrpSpPr/>
        <p:nvPr/>
      </p:nvGrpSpPr>
      <p:grpSpPr>
        <a:xfrm>
          <a:off x="0" y="0"/>
          <a:ext cx="0" cy="0"/>
          <a:chOff x="0" y="0"/>
          <a:chExt cx="0" cy="0"/>
        </a:xfrm>
      </p:grpSpPr>
      <p:sp>
        <p:nvSpPr>
          <p:cNvPr id="148" name="Google Shape;148;p31"/>
          <p:cNvSpPr txBox="1"/>
          <p:nvPr/>
        </p:nvSpPr>
        <p:spPr>
          <a:xfrm>
            <a:off x="964975" y="1377825"/>
            <a:ext cx="7752900" cy="2353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45863"/>
              </a:buClr>
              <a:buSzPts val="1800"/>
              <a:buFont typeface="Google Sans"/>
              <a:buChar char="●"/>
            </a:pPr>
            <a:r>
              <a:rPr i="1" lang="en" sz="1800">
                <a:solidFill>
                  <a:srgbClr val="445863"/>
                </a:solidFill>
                <a:latin typeface="Google Sans"/>
                <a:ea typeface="Google Sans"/>
                <a:cs typeface="Google Sans"/>
                <a:sym typeface="Google Sans"/>
              </a:rPr>
              <a:t>It was </a:t>
            </a:r>
            <a:r>
              <a:rPr b="1" i="1" lang="en" sz="1800">
                <a:solidFill>
                  <a:srgbClr val="445863"/>
                </a:solidFill>
                <a:latin typeface="Google Sans"/>
                <a:ea typeface="Google Sans"/>
                <a:cs typeface="Google Sans"/>
                <a:sym typeface="Google Sans"/>
              </a:rPr>
              <a:t>just</a:t>
            </a:r>
            <a:r>
              <a:rPr i="1" lang="en" sz="1800">
                <a:solidFill>
                  <a:srgbClr val="445863"/>
                </a:solidFill>
                <a:latin typeface="Google Sans"/>
                <a:ea typeface="Google Sans"/>
                <a:cs typeface="Google Sans"/>
                <a:sym typeface="Google Sans"/>
              </a:rPr>
              <a:t> a simple bug fix</a:t>
            </a:r>
            <a:endParaRPr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i="1" lang="en" sz="1800">
                <a:solidFill>
                  <a:srgbClr val="445863"/>
                </a:solidFill>
                <a:latin typeface="Google Sans"/>
                <a:ea typeface="Google Sans"/>
                <a:cs typeface="Google Sans"/>
                <a:sym typeface="Google Sans"/>
              </a:rPr>
              <a:t>I </a:t>
            </a:r>
            <a:r>
              <a:rPr b="1" i="1" lang="en" sz="1800">
                <a:solidFill>
                  <a:srgbClr val="445863"/>
                </a:solidFill>
                <a:latin typeface="Google Sans"/>
                <a:ea typeface="Google Sans"/>
                <a:cs typeface="Google Sans"/>
                <a:sym typeface="Google Sans"/>
              </a:rPr>
              <a:t>only</a:t>
            </a:r>
            <a:r>
              <a:rPr i="1" lang="en" sz="1800">
                <a:solidFill>
                  <a:srgbClr val="445863"/>
                </a:solidFill>
                <a:latin typeface="Google Sans"/>
                <a:ea typeface="Google Sans"/>
                <a:cs typeface="Google Sans"/>
                <a:sym typeface="Google Sans"/>
              </a:rPr>
              <a:t> did part of the work, it was mostly my coworker</a:t>
            </a:r>
            <a:endParaRPr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b="1" i="1" lang="en" sz="1800">
                <a:solidFill>
                  <a:srgbClr val="445863"/>
                </a:solidFill>
                <a:latin typeface="Google Sans"/>
                <a:ea typeface="Google Sans"/>
                <a:cs typeface="Google Sans"/>
                <a:sym typeface="Google Sans"/>
              </a:rPr>
              <a:t>Well… I guess</a:t>
            </a:r>
            <a:r>
              <a:rPr i="1" lang="en" sz="1800">
                <a:solidFill>
                  <a:srgbClr val="445863"/>
                </a:solidFill>
                <a:latin typeface="Google Sans"/>
                <a:ea typeface="Google Sans"/>
                <a:cs typeface="Google Sans"/>
                <a:sym typeface="Google Sans"/>
              </a:rPr>
              <a:t> I’m decent at public speaking</a:t>
            </a:r>
            <a:endParaRPr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b="1" lang="en" sz="1800">
                <a:solidFill>
                  <a:srgbClr val="445863"/>
                </a:solidFill>
                <a:latin typeface="Google Sans"/>
                <a:ea typeface="Google Sans"/>
                <a:cs typeface="Google Sans"/>
                <a:sym typeface="Google Sans"/>
              </a:rPr>
              <a:t>I think </a:t>
            </a:r>
            <a:r>
              <a:rPr lang="en" sz="1800">
                <a:solidFill>
                  <a:srgbClr val="445863"/>
                </a:solidFill>
                <a:latin typeface="Google Sans"/>
                <a:ea typeface="Google Sans"/>
                <a:cs typeface="Google Sans"/>
                <a:sym typeface="Google Sans"/>
              </a:rPr>
              <a:t>this is </a:t>
            </a:r>
            <a:r>
              <a:rPr b="1" lang="en" sz="1800">
                <a:solidFill>
                  <a:srgbClr val="445863"/>
                </a:solidFill>
                <a:latin typeface="Google Sans"/>
                <a:ea typeface="Google Sans"/>
                <a:cs typeface="Google Sans"/>
                <a:sym typeface="Google Sans"/>
              </a:rPr>
              <a:t>probably</a:t>
            </a:r>
            <a:r>
              <a:rPr lang="en" sz="1800">
                <a:solidFill>
                  <a:srgbClr val="445863"/>
                </a:solidFill>
                <a:latin typeface="Google Sans"/>
                <a:ea typeface="Google Sans"/>
                <a:cs typeface="Google Sans"/>
                <a:sym typeface="Google Sans"/>
              </a:rPr>
              <a:t> the way we should do this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i="1" lang="en" sz="1800">
                <a:solidFill>
                  <a:srgbClr val="445863"/>
                </a:solidFill>
                <a:latin typeface="Google Sans"/>
                <a:ea typeface="Google Sans"/>
                <a:cs typeface="Google Sans"/>
                <a:sym typeface="Google Sans"/>
              </a:rPr>
              <a:t>I was in the right place at the right time - it was </a:t>
            </a:r>
            <a:r>
              <a:rPr b="1" i="1" lang="en" sz="1800">
                <a:solidFill>
                  <a:srgbClr val="445863"/>
                </a:solidFill>
                <a:latin typeface="Google Sans"/>
                <a:ea typeface="Google Sans"/>
                <a:cs typeface="Google Sans"/>
                <a:sym typeface="Google Sans"/>
              </a:rPr>
              <a:t>good timing</a:t>
            </a:r>
            <a:endParaRPr b="1"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i="1" lang="en" sz="1800">
                <a:solidFill>
                  <a:srgbClr val="445863"/>
                </a:solidFill>
                <a:latin typeface="Google Sans"/>
                <a:ea typeface="Google Sans"/>
                <a:cs typeface="Google Sans"/>
                <a:sym typeface="Google Sans"/>
              </a:rPr>
              <a:t>I got </a:t>
            </a:r>
            <a:r>
              <a:rPr b="1" i="1" lang="en" sz="1800">
                <a:solidFill>
                  <a:srgbClr val="445863"/>
                </a:solidFill>
                <a:latin typeface="Google Sans"/>
                <a:ea typeface="Google Sans"/>
                <a:cs typeface="Google Sans"/>
                <a:sym typeface="Google Sans"/>
              </a:rPr>
              <a:t>lucky</a:t>
            </a:r>
            <a:r>
              <a:rPr i="1" lang="en" sz="1800">
                <a:solidFill>
                  <a:srgbClr val="445863"/>
                </a:solidFill>
                <a:latin typeface="Google Sans"/>
                <a:ea typeface="Google Sans"/>
                <a:cs typeface="Google Sans"/>
                <a:sym typeface="Google Sans"/>
              </a:rPr>
              <a:t> with my first programming job</a:t>
            </a:r>
            <a:endParaRPr i="1" sz="1800">
              <a:solidFill>
                <a:srgbClr val="445863"/>
              </a:solidFill>
              <a:latin typeface="Google Sans"/>
              <a:ea typeface="Google Sans"/>
              <a:cs typeface="Google Sans"/>
              <a:sym typeface="Google Sans"/>
            </a:endParaRPr>
          </a:p>
          <a:p>
            <a:pPr indent="0" lvl="0" marL="457200" rtl="0" algn="l">
              <a:lnSpc>
                <a:spcPct val="115000"/>
              </a:lnSpc>
              <a:spcBef>
                <a:spcPts val="1000"/>
              </a:spcBef>
              <a:spcAft>
                <a:spcPts val="1000"/>
              </a:spcAft>
              <a:buNone/>
            </a:pPr>
            <a:r>
              <a:t/>
            </a:r>
            <a:endParaRPr sz="1800">
              <a:solidFill>
                <a:srgbClr val="445863"/>
              </a:solidFill>
              <a:latin typeface="Google Sans"/>
              <a:ea typeface="Google Sans"/>
              <a:cs typeface="Google Sans"/>
              <a:sym typeface="Google Sans"/>
            </a:endParaRPr>
          </a:p>
        </p:txBody>
      </p:sp>
      <p:sp>
        <p:nvSpPr>
          <p:cNvPr id="149" name="Google Shape;149;p31"/>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Sound familiar?</a:t>
            </a:r>
            <a:endParaRPr sz="2400">
              <a:solidFill>
                <a:srgbClr val="4285F4"/>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p:nvPr/>
        </p:nvSpPr>
        <p:spPr>
          <a:xfrm>
            <a:off x="23600" y="0"/>
            <a:ext cx="9060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32"/>
          <p:cNvPicPr preferRelativeResize="0"/>
          <p:nvPr/>
        </p:nvPicPr>
        <p:blipFill>
          <a:blip r:embed="rId3">
            <a:alphaModFix/>
          </a:blip>
          <a:stretch>
            <a:fillRect/>
          </a:stretch>
        </p:blipFill>
        <p:spPr>
          <a:xfrm>
            <a:off x="228600" y="152400"/>
            <a:ext cx="8799267"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p:nvPr/>
        </p:nvSpPr>
        <p:spPr>
          <a:xfrm>
            <a:off x="-60400" y="0"/>
            <a:ext cx="9144000" cy="5143500"/>
          </a:xfrm>
          <a:prstGeom prst="rect">
            <a:avLst/>
          </a:pr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33"/>
          <p:cNvPicPr preferRelativeResize="0"/>
          <p:nvPr/>
        </p:nvPicPr>
        <p:blipFill>
          <a:blip r:embed="rId3">
            <a:alphaModFix/>
          </a:blip>
          <a:stretch>
            <a:fillRect/>
          </a:stretch>
        </p:blipFill>
        <p:spPr>
          <a:xfrm>
            <a:off x="717459" y="0"/>
            <a:ext cx="7709081"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5" name="Shape 165"/>
        <p:cNvGrpSpPr/>
        <p:nvPr/>
      </p:nvGrpSpPr>
      <p:grpSpPr>
        <a:xfrm>
          <a:off x="0" y="0"/>
          <a:ext cx="0" cy="0"/>
          <a:chOff x="0" y="0"/>
          <a:chExt cx="0" cy="0"/>
        </a:xfrm>
      </p:grpSpPr>
      <p:sp>
        <p:nvSpPr>
          <p:cNvPr id="166" name="Google Shape;166;p34"/>
          <p:cNvSpPr txBox="1"/>
          <p:nvPr/>
        </p:nvSpPr>
        <p:spPr>
          <a:xfrm>
            <a:off x="964975" y="1377825"/>
            <a:ext cx="7752900" cy="23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445863"/>
                </a:solidFill>
                <a:latin typeface="Google Sans"/>
                <a:ea typeface="Google Sans"/>
                <a:cs typeface="Google Sans"/>
                <a:sym typeface="Google Sans"/>
              </a:rPr>
              <a:t>Tech is communal</a:t>
            </a:r>
            <a:endParaRPr b="1"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teams, pairing</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open source</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stack overflow</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conferences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books and blogs</a:t>
            </a:r>
            <a:endParaRPr sz="1800">
              <a:solidFill>
                <a:srgbClr val="445863"/>
              </a:solidFill>
              <a:latin typeface="Google Sans"/>
              <a:ea typeface="Google Sans"/>
              <a:cs typeface="Google Sans"/>
              <a:sym typeface="Google Sans"/>
            </a:endParaRPr>
          </a:p>
          <a:p>
            <a:pPr indent="0" lvl="0" marL="457200" rtl="0" algn="l">
              <a:lnSpc>
                <a:spcPct val="115000"/>
              </a:lnSpc>
              <a:spcBef>
                <a:spcPts val="1000"/>
              </a:spcBef>
              <a:spcAft>
                <a:spcPts val="1000"/>
              </a:spcAft>
              <a:buNone/>
            </a:pPr>
            <a:r>
              <a:t/>
            </a:r>
            <a:endParaRPr sz="1800">
              <a:solidFill>
                <a:srgbClr val="445863"/>
              </a:solidFill>
              <a:latin typeface="Google Sans"/>
              <a:ea typeface="Google Sans"/>
              <a:cs typeface="Google Sans"/>
              <a:sym typeface="Google Sans"/>
            </a:endParaRPr>
          </a:p>
        </p:txBody>
      </p:sp>
      <p:sp>
        <p:nvSpPr>
          <p:cNvPr id="167" name="Google Shape;167;p34"/>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Why does this matter?</a:t>
            </a:r>
            <a:endParaRPr sz="2400">
              <a:solidFill>
                <a:srgbClr val="4285F4"/>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5"/>
          <p:cNvSpPr txBox="1"/>
          <p:nvPr>
            <p:ph idx="1" type="subTitle"/>
          </p:nvPr>
        </p:nvSpPr>
        <p:spPr>
          <a:xfrm>
            <a:off x="964975" y="2038350"/>
            <a:ext cx="5037900" cy="12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a:t>So… what do </a:t>
            </a:r>
            <a:endParaRPr sz="4800"/>
          </a:p>
          <a:p>
            <a:pPr indent="0" lvl="0" marL="0" rtl="0" algn="l">
              <a:spcBef>
                <a:spcPts val="0"/>
              </a:spcBef>
              <a:spcAft>
                <a:spcPts val="0"/>
              </a:spcAft>
              <a:buClr>
                <a:schemeClr val="dk1"/>
              </a:buClr>
              <a:buSzPts val="1100"/>
              <a:buFont typeface="Arial"/>
              <a:buNone/>
            </a:pPr>
            <a:r>
              <a:rPr lang="en" sz="4800"/>
              <a:t>we do about it?</a:t>
            </a:r>
            <a:endParaRPr sz="4800"/>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6"/>
          <p:cNvPicPr preferRelativeResize="0"/>
          <p:nvPr/>
        </p:nvPicPr>
        <p:blipFill>
          <a:blip r:embed="rId3">
            <a:alphaModFix/>
          </a:blip>
          <a:stretch>
            <a:fillRect/>
          </a:stretch>
        </p:blipFill>
        <p:spPr>
          <a:xfrm>
            <a:off x="-104900" y="-58975"/>
            <a:ext cx="9248900" cy="5202475"/>
          </a:xfrm>
          <a:prstGeom prst="rect">
            <a:avLst/>
          </a:prstGeom>
          <a:noFill/>
          <a:ln>
            <a:noFill/>
          </a:ln>
        </p:spPr>
      </p:pic>
      <p:sp>
        <p:nvSpPr>
          <p:cNvPr id="178" name="Google Shape;178;p36"/>
          <p:cNvSpPr txBox="1"/>
          <p:nvPr/>
        </p:nvSpPr>
        <p:spPr>
          <a:xfrm>
            <a:off x="2423800" y="4075400"/>
            <a:ext cx="64647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FFFFFF"/>
                </a:solidFill>
                <a:latin typeface="Google Sans"/>
                <a:ea typeface="Google Sans"/>
                <a:cs typeface="Google Sans"/>
                <a:sym typeface="Google Sans"/>
              </a:rPr>
              <a:t>“Seriously, I've just realized that almost everyone is a fraud, so I try not to feel too bad about it.” - </a:t>
            </a:r>
            <a:r>
              <a:rPr b="1" i="1" lang="en" sz="1800">
                <a:solidFill>
                  <a:srgbClr val="FFFFFF"/>
                </a:solidFill>
                <a:latin typeface="Google Sans"/>
                <a:ea typeface="Google Sans"/>
                <a:cs typeface="Google Sans"/>
                <a:sym typeface="Google Sans"/>
              </a:rPr>
              <a:t>Tina Fey</a:t>
            </a:r>
            <a:endParaRPr b="1" i="1" sz="1800">
              <a:solidFill>
                <a:srgbClr val="FFFFFF"/>
              </a:solidFill>
              <a:latin typeface="Google Sans"/>
              <a:ea typeface="Google Sans"/>
              <a:cs typeface="Google Sans"/>
              <a:sym typeface="Google Sans"/>
            </a:endParaRPr>
          </a:p>
          <a:p>
            <a:pPr indent="0" lvl="0" marL="0" rtl="0" algn="l">
              <a:spcBef>
                <a:spcPts val="0"/>
              </a:spcBef>
              <a:spcAft>
                <a:spcPts val="0"/>
              </a:spcAft>
              <a:buNone/>
            </a:pPr>
            <a:r>
              <a:t/>
            </a:r>
            <a:endParaRPr b="1" sz="1800">
              <a:latin typeface="Google Sans"/>
              <a:ea typeface="Google Sans"/>
              <a:cs typeface="Google Sans"/>
              <a:sym typeface="Google Sans"/>
            </a:endParaRPr>
          </a:p>
        </p:txBody>
      </p:sp>
      <p:sp>
        <p:nvSpPr>
          <p:cNvPr id="179" name="Google Shape;179;p36"/>
          <p:cNvSpPr txBox="1"/>
          <p:nvPr/>
        </p:nvSpPr>
        <p:spPr>
          <a:xfrm>
            <a:off x="153350" y="294925"/>
            <a:ext cx="30318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FFFFFF"/>
                </a:solidFill>
                <a:latin typeface="Google Sans"/>
                <a:ea typeface="Google Sans"/>
                <a:cs typeface="Google Sans"/>
                <a:sym typeface="Google Sans"/>
              </a:rPr>
              <a:t>Option 1:</a:t>
            </a:r>
            <a:r>
              <a:rPr lang="en" sz="2400">
                <a:solidFill>
                  <a:srgbClr val="FFFFFF"/>
                </a:solidFill>
                <a:latin typeface="Google Sans"/>
                <a:ea typeface="Google Sans"/>
                <a:cs typeface="Google Sans"/>
                <a:sym typeface="Google Sans"/>
              </a:rPr>
              <a:t> </a:t>
            </a:r>
            <a:endParaRPr sz="2400">
              <a:solidFill>
                <a:srgbClr val="FFFFFF"/>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Google Sans"/>
                <a:ea typeface="Google Sans"/>
                <a:cs typeface="Google Sans"/>
                <a:sym typeface="Google Sans"/>
              </a:rPr>
              <a:t>acknowledge &amp; move forward</a:t>
            </a:r>
            <a:endParaRPr sz="2400">
              <a:solidFill>
                <a:srgbClr val="FFFFFF"/>
              </a:solidFill>
              <a:latin typeface="Google Sans"/>
              <a:ea typeface="Google Sans"/>
              <a:cs typeface="Google Sans"/>
              <a:sym typeface="Google Sans"/>
            </a:endParaRPr>
          </a:p>
          <a:p>
            <a:pPr indent="0" lvl="0" marL="0" rtl="0" algn="l">
              <a:spcBef>
                <a:spcPts val="0"/>
              </a:spcBef>
              <a:spcAft>
                <a:spcPts val="0"/>
              </a:spcAft>
              <a:buNone/>
            </a:pPr>
            <a:r>
              <a:t/>
            </a:r>
            <a:endParaRPr sz="2400">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3" name="Shape 183"/>
        <p:cNvGrpSpPr/>
        <p:nvPr/>
      </p:nvGrpSpPr>
      <p:grpSpPr>
        <a:xfrm>
          <a:off x="0" y="0"/>
          <a:ext cx="0" cy="0"/>
          <a:chOff x="0" y="0"/>
          <a:chExt cx="0" cy="0"/>
        </a:xfrm>
      </p:grpSpPr>
      <p:sp>
        <p:nvSpPr>
          <p:cNvPr id="184" name="Google Shape;184;p37"/>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Option 2: Re-contextualize</a:t>
            </a:r>
            <a:endParaRPr sz="2400">
              <a:solidFill>
                <a:srgbClr val="4285F4"/>
              </a:solidFill>
              <a:latin typeface="Google Sans"/>
              <a:ea typeface="Google Sans"/>
              <a:cs typeface="Google Sans"/>
              <a:sym typeface="Google Sans"/>
            </a:endParaRPr>
          </a:p>
        </p:txBody>
      </p:sp>
      <p:pic>
        <p:nvPicPr>
          <p:cNvPr id="185" name="Google Shape;185;p37"/>
          <p:cNvPicPr preferRelativeResize="0"/>
          <p:nvPr/>
        </p:nvPicPr>
        <p:blipFill>
          <a:blip r:embed="rId3">
            <a:alphaModFix/>
          </a:blip>
          <a:stretch>
            <a:fillRect/>
          </a:stretch>
        </p:blipFill>
        <p:spPr>
          <a:xfrm>
            <a:off x="1675175" y="1499301"/>
            <a:ext cx="5678125" cy="262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9" name="Shape 189"/>
        <p:cNvGrpSpPr/>
        <p:nvPr/>
      </p:nvGrpSpPr>
      <p:grpSpPr>
        <a:xfrm>
          <a:off x="0" y="0"/>
          <a:ext cx="0" cy="0"/>
          <a:chOff x="0" y="0"/>
          <a:chExt cx="0" cy="0"/>
        </a:xfrm>
      </p:grpSpPr>
      <p:sp>
        <p:nvSpPr>
          <p:cNvPr id="190" name="Google Shape;190;p38"/>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Option 3: Collect the data</a:t>
            </a:r>
            <a:endParaRPr sz="2400">
              <a:solidFill>
                <a:srgbClr val="4285F4"/>
              </a:solidFill>
              <a:latin typeface="Google Sans"/>
              <a:ea typeface="Google Sans"/>
              <a:cs typeface="Google Sans"/>
              <a:sym typeface="Google Sans"/>
            </a:endParaRPr>
          </a:p>
        </p:txBody>
      </p:sp>
      <p:sp>
        <p:nvSpPr>
          <p:cNvPr id="191" name="Google Shape;191;p38"/>
          <p:cNvSpPr txBox="1"/>
          <p:nvPr>
            <p:ph idx="4294967295" type="title"/>
          </p:nvPr>
        </p:nvSpPr>
        <p:spPr>
          <a:xfrm>
            <a:off x="1111950" y="1688975"/>
            <a:ext cx="673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Activity:</a:t>
            </a:r>
            <a:r>
              <a:rPr lang="en">
                <a:latin typeface="Google Sans"/>
                <a:ea typeface="Google Sans"/>
                <a:cs typeface="Google Sans"/>
                <a:sym typeface="Google Sans"/>
              </a:rPr>
              <a:t> Write 10 accomplishments </a:t>
            </a:r>
            <a:endParaRPr>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(or more) in 2 minutes</a:t>
            </a:r>
            <a:endParaRPr>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5" name="Shape 195"/>
        <p:cNvGrpSpPr/>
        <p:nvPr/>
      </p:nvGrpSpPr>
      <p:grpSpPr>
        <a:xfrm>
          <a:off x="0" y="0"/>
          <a:ext cx="0" cy="0"/>
          <a:chOff x="0" y="0"/>
          <a:chExt cx="0" cy="0"/>
        </a:xfrm>
      </p:grpSpPr>
      <p:sp>
        <p:nvSpPr>
          <p:cNvPr id="196" name="Google Shape;196;p39"/>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Option 3: Collect the data</a:t>
            </a:r>
            <a:endParaRPr sz="2400">
              <a:solidFill>
                <a:srgbClr val="4285F4"/>
              </a:solidFill>
              <a:latin typeface="Google Sans"/>
              <a:ea typeface="Google Sans"/>
              <a:cs typeface="Google Sans"/>
              <a:sym typeface="Google Sans"/>
            </a:endParaRPr>
          </a:p>
        </p:txBody>
      </p:sp>
      <p:sp>
        <p:nvSpPr>
          <p:cNvPr id="197" name="Google Shape;197;p39"/>
          <p:cNvSpPr txBox="1"/>
          <p:nvPr>
            <p:ph idx="4294967295" type="title"/>
          </p:nvPr>
        </p:nvSpPr>
        <p:spPr>
          <a:xfrm>
            <a:off x="1111950" y="1688975"/>
            <a:ext cx="673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Google Sans"/>
                <a:ea typeface="Google Sans"/>
                <a:cs typeface="Google Sans"/>
                <a:sym typeface="Google Sans"/>
              </a:rPr>
              <a:t>Activity:</a:t>
            </a:r>
            <a:r>
              <a:rPr lang="en">
                <a:solidFill>
                  <a:srgbClr val="666666"/>
                </a:solidFill>
                <a:latin typeface="Google Sans"/>
                <a:ea typeface="Google Sans"/>
                <a:cs typeface="Google Sans"/>
                <a:sym typeface="Google Sans"/>
              </a:rPr>
              <a:t> Write 10 accomplishments </a:t>
            </a:r>
            <a:endParaRPr>
              <a:solidFill>
                <a:srgbClr val="666666"/>
              </a:solidFill>
              <a:latin typeface="Google Sans"/>
              <a:ea typeface="Google Sans"/>
              <a:cs typeface="Google Sans"/>
              <a:sym typeface="Google Sans"/>
            </a:endParaRPr>
          </a:p>
          <a:p>
            <a:pPr indent="0" lvl="0" marL="0" rtl="0" algn="ctr">
              <a:spcBef>
                <a:spcPts val="0"/>
              </a:spcBef>
              <a:spcAft>
                <a:spcPts val="0"/>
              </a:spcAft>
              <a:buNone/>
            </a:pPr>
            <a:r>
              <a:rPr lang="en">
                <a:solidFill>
                  <a:srgbClr val="666666"/>
                </a:solidFill>
                <a:latin typeface="Google Sans"/>
                <a:ea typeface="Google Sans"/>
                <a:cs typeface="Google Sans"/>
                <a:sym typeface="Google Sans"/>
              </a:rPr>
              <a:t>(or more) in 2 minutes</a:t>
            </a:r>
            <a:endParaRPr>
              <a:solidFill>
                <a:srgbClr val="666666"/>
              </a:solidFill>
              <a:latin typeface="Google Sans"/>
              <a:ea typeface="Google Sans"/>
              <a:cs typeface="Google Sans"/>
              <a:sym typeface="Google Sans"/>
            </a:endParaRPr>
          </a:p>
          <a:p>
            <a:pPr indent="0" lvl="0" marL="0" rtl="0" algn="ctr">
              <a:spcBef>
                <a:spcPts val="0"/>
              </a:spcBef>
              <a:spcAft>
                <a:spcPts val="0"/>
              </a:spcAft>
              <a:buNone/>
            </a:pPr>
            <a:r>
              <a:t/>
            </a:r>
            <a:endParaRPr>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Share an accomplishment in the chat</a:t>
            </a:r>
            <a:endParaRPr>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1" name="Shape 201"/>
        <p:cNvGrpSpPr/>
        <p:nvPr/>
      </p:nvGrpSpPr>
      <p:grpSpPr>
        <a:xfrm>
          <a:off x="0" y="0"/>
          <a:ext cx="0" cy="0"/>
          <a:chOff x="0" y="0"/>
          <a:chExt cx="0" cy="0"/>
        </a:xfrm>
      </p:grpSpPr>
      <p:sp>
        <p:nvSpPr>
          <p:cNvPr id="202" name="Google Shape;202;p40"/>
          <p:cNvSpPr txBox="1"/>
          <p:nvPr>
            <p:ph idx="4294967295" type="title"/>
          </p:nvPr>
        </p:nvSpPr>
        <p:spPr>
          <a:xfrm>
            <a:off x="1111950" y="1688975"/>
            <a:ext cx="673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Activity:</a:t>
            </a:r>
            <a:r>
              <a:rPr lang="en">
                <a:solidFill>
                  <a:srgbClr val="000000"/>
                </a:solidFill>
                <a:latin typeface="Google Sans"/>
                <a:ea typeface="Google Sans"/>
                <a:cs typeface="Google Sans"/>
                <a:sym typeface="Google Sans"/>
              </a:rPr>
              <a:t> Write 5 (or more) things related to tech that you can teach</a:t>
            </a:r>
            <a:endParaRPr>
              <a:solidFill>
                <a:srgbClr val="000000"/>
              </a:solidFill>
              <a:latin typeface="Google Sans"/>
              <a:ea typeface="Google Sans"/>
              <a:cs typeface="Google Sans"/>
              <a:sym typeface="Google Sans"/>
            </a:endParaRPr>
          </a:p>
        </p:txBody>
      </p:sp>
      <p:sp>
        <p:nvSpPr>
          <p:cNvPr id="203" name="Google Shape;203;p40"/>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Option 4: Teach what you know</a:t>
            </a:r>
            <a:endParaRPr sz="2400">
              <a:solidFill>
                <a:srgbClr val="4285F4"/>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pic>
        <p:nvPicPr>
          <p:cNvPr id="100" name="Google Shape;100;p23"/>
          <p:cNvPicPr preferRelativeResize="0"/>
          <p:nvPr/>
        </p:nvPicPr>
        <p:blipFill>
          <a:blip r:embed="rId3">
            <a:alphaModFix/>
          </a:blip>
          <a:stretch>
            <a:fillRect/>
          </a:stretch>
        </p:blipFill>
        <p:spPr>
          <a:xfrm>
            <a:off x="609600" y="914400"/>
            <a:ext cx="8324850" cy="3276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1"/>
          <p:cNvSpPr txBox="1"/>
          <p:nvPr>
            <p:ph idx="1" type="subTitle"/>
          </p:nvPr>
        </p:nvSpPr>
        <p:spPr>
          <a:xfrm>
            <a:off x="964975" y="2038350"/>
            <a:ext cx="5037900" cy="12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a:t>Let’s take it a step further...</a:t>
            </a:r>
            <a:endParaRPr sz="4800"/>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2" name="Shape 212"/>
        <p:cNvGrpSpPr/>
        <p:nvPr/>
      </p:nvGrpSpPr>
      <p:grpSpPr>
        <a:xfrm>
          <a:off x="0" y="0"/>
          <a:ext cx="0" cy="0"/>
          <a:chOff x="0" y="0"/>
          <a:chExt cx="0" cy="0"/>
        </a:xfrm>
      </p:grpSpPr>
      <p:sp>
        <p:nvSpPr>
          <p:cNvPr id="213" name="Google Shape;213;p42"/>
          <p:cNvSpPr txBox="1"/>
          <p:nvPr/>
        </p:nvSpPr>
        <p:spPr>
          <a:xfrm>
            <a:off x="964975" y="1934700"/>
            <a:ext cx="7752900" cy="179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knowledge - what you know</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experience - what you’ve done, who you know</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285F4"/>
              </a:buClr>
              <a:buSzPts val="1800"/>
              <a:buFont typeface="Google Sans"/>
              <a:buChar char="●"/>
            </a:pPr>
            <a:r>
              <a:rPr b="1" lang="en" sz="1800">
                <a:solidFill>
                  <a:srgbClr val="4285F4"/>
                </a:solidFill>
                <a:latin typeface="Google Sans"/>
                <a:ea typeface="Google Sans"/>
                <a:cs typeface="Google Sans"/>
                <a:sym typeface="Google Sans"/>
              </a:rPr>
              <a:t>shiny bauble - an impressive fact that’s unique to you</a:t>
            </a:r>
            <a:endParaRPr b="1" sz="1800">
              <a:solidFill>
                <a:srgbClr val="4285F4"/>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800">
                <a:solidFill>
                  <a:srgbClr val="445863"/>
                </a:solidFill>
                <a:latin typeface="Google Sans"/>
                <a:ea typeface="Google Sans"/>
                <a:cs typeface="Google Sans"/>
                <a:sym typeface="Google Sans"/>
              </a:rPr>
              <a:t>What do I need to know about you to trust what you have to say?</a:t>
            </a:r>
            <a:endParaRPr b="1" sz="1800">
              <a:solidFill>
                <a:srgbClr val="445863"/>
              </a:solidFill>
              <a:latin typeface="Google Sans"/>
              <a:ea typeface="Google Sans"/>
              <a:cs typeface="Google Sans"/>
              <a:sym typeface="Google Sans"/>
            </a:endParaRPr>
          </a:p>
          <a:p>
            <a:pPr indent="0" lvl="0" marL="457200" rtl="0" algn="l">
              <a:lnSpc>
                <a:spcPct val="115000"/>
              </a:lnSpc>
              <a:spcBef>
                <a:spcPts val="1000"/>
              </a:spcBef>
              <a:spcAft>
                <a:spcPts val="1000"/>
              </a:spcAft>
              <a:buNone/>
            </a:pPr>
            <a:r>
              <a:t/>
            </a:r>
            <a:endParaRPr sz="1800">
              <a:solidFill>
                <a:srgbClr val="445863"/>
              </a:solidFill>
              <a:latin typeface="Google Sans"/>
              <a:ea typeface="Google Sans"/>
              <a:cs typeface="Google Sans"/>
              <a:sym typeface="Google Sans"/>
            </a:endParaRPr>
          </a:p>
        </p:txBody>
      </p:sp>
      <p:sp>
        <p:nvSpPr>
          <p:cNvPr id="214" name="Google Shape;214;p42"/>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Crafting credibility</a:t>
            </a:r>
            <a:endParaRPr sz="2400">
              <a:solidFill>
                <a:srgbClr val="4285F4"/>
              </a:solidFill>
              <a:latin typeface="Google Sans"/>
              <a:ea typeface="Google Sans"/>
              <a:cs typeface="Google Sans"/>
              <a:sym typeface="Google Sans"/>
            </a:endParaRPr>
          </a:p>
        </p:txBody>
      </p:sp>
      <p:sp>
        <p:nvSpPr>
          <p:cNvPr id="215" name="Google Shape;215;p42"/>
          <p:cNvSpPr txBox="1"/>
          <p:nvPr/>
        </p:nvSpPr>
        <p:spPr>
          <a:xfrm>
            <a:off x="1002750" y="1333075"/>
            <a:ext cx="5438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i="1" lang="en" sz="1800">
                <a:solidFill>
                  <a:srgbClr val="445863"/>
                </a:solidFill>
                <a:latin typeface="Google Sans"/>
                <a:ea typeface="Google Sans"/>
                <a:cs typeface="Google Sans"/>
                <a:sym typeface="Google Sans"/>
              </a:rPr>
              <a:t>What gives someone credibility?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9" name="Shape 219"/>
        <p:cNvGrpSpPr/>
        <p:nvPr/>
      </p:nvGrpSpPr>
      <p:grpSpPr>
        <a:xfrm>
          <a:off x="0" y="0"/>
          <a:ext cx="0" cy="0"/>
          <a:chOff x="0" y="0"/>
          <a:chExt cx="0" cy="0"/>
        </a:xfrm>
      </p:grpSpPr>
      <p:sp>
        <p:nvSpPr>
          <p:cNvPr id="220" name="Google Shape;220;p43"/>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Crafting credibility</a:t>
            </a:r>
            <a:endParaRPr sz="2400">
              <a:solidFill>
                <a:srgbClr val="4285F4"/>
              </a:solidFill>
              <a:latin typeface="Google Sans"/>
              <a:ea typeface="Google Sans"/>
              <a:cs typeface="Google Sans"/>
              <a:sym typeface="Google Sans"/>
            </a:endParaRPr>
          </a:p>
        </p:txBody>
      </p:sp>
      <p:sp>
        <p:nvSpPr>
          <p:cNvPr id="221" name="Google Shape;221;p43"/>
          <p:cNvSpPr txBox="1"/>
          <p:nvPr/>
        </p:nvSpPr>
        <p:spPr>
          <a:xfrm>
            <a:off x="1002750" y="1333075"/>
            <a:ext cx="7373100" cy="307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445863"/>
                </a:solidFill>
                <a:latin typeface="Google Sans"/>
                <a:ea typeface="Google Sans"/>
                <a:cs typeface="Google Sans"/>
                <a:sym typeface="Google Sans"/>
              </a:rPr>
              <a:t>What’s your </a:t>
            </a:r>
            <a:r>
              <a:rPr b="1" lang="en" sz="1800">
                <a:solidFill>
                  <a:srgbClr val="4285F4"/>
                </a:solidFill>
                <a:latin typeface="Google Sans"/>
                <a:ea typeface="Google Sans"/>
                <a:cs typeface="Google Sans"/>
                <a:sym typeface="Google Sans"/>
              </a:rPr>
              <a:t>shiny bauble</a:t>
            </a:r>
            <a:r>
              <a:rPr lang="en" sz="1800">
                <a:solidFill>
                  <a:srgbClr val="445863"/>
                </a:solidFill>
                <a:latin typeface="Google Sans"/>
                <a:ea typeface="Google Sans"/>
                <a:cs typeface="Google Sans"/>
                <a:sym typeface="Google Sans"/>
              </a:rPr>
              <a:t>? It’s all about street cred... </a:t>
            </a:r>
            <a:endParaRPr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1800">
                <a:solidFill>
                  <a:srgbClr val="445863"/>
                </a:solidFill>
                <a:latin typeface="Google Sans"/>
                <a:ea typeface="Google Sans"/>
                <a:cs typeface="Google Sans"/>
                <a:sym typeface="Google Sans"/>
              </a:rPr>
              <a:t>Identify and write 5:</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results you’ve created</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awards/honors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mainstream press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impressive institution you’ve been associated with</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formal education or training you’ve had</a:t>
            </a:r>
            <a:endParaRPr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txBox="1"/>
          <p:nvPr>
            <p:ph idx="1" type="subTitle"/>
          </p:nvPr>
        </p:nvSpPr>
        <p:spPr>
          <a:xfrm>
            <a:off x="964975" y="2038350"/>
            <a:ext cx="5037900" cy="12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a:t>Writing your bio</a:t>
            </a:r>
            <a:endParaRPr sz="4800"/>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0" name="Shape 230"/>
        <p:cNvGrpSpPr/>
        <p:nvPr/>
      </p:nvGrpSpPr>
      <p:grpSpPr>
        <a:xfrm>
          <a:off x="0" y="0"/>
          <a:ext cx="0" cy="0"/>
          <a:chOff x="0" y="0"/>
          <a:chExt cx="0" cy="0"/>
        </a:xfrm>
      </p:grpSpPr>
      <p:sp>
        <p:nvSpPr>
          <p:cNvPr id="231" name="Google Shape;231;p45"/>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What to include</a:t>
            </a:r>
            <a:endParaRPr sz="2400">
              <a:solidFill>
                <a:srgbClr val="4285F4"/>
              </a:solidFill>
              <a:latin typeface="Google Sans"/>
              <a:ea typeface="Google Sans"/>
              <a:cs typeface="Google Sans"/>
              <a:sym typeface="Google Sans"/>
            </a:endParaRPr>
          </a:p>
        </p:txBody>
      </p:sp>
      <p:sp>
        <p:nvSpPr>
          <p:cNvPr id="232" name="Google Shape;232;p45"/>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445863"/>
                </a:solidFill>
                <a:latin typeface="Google Sans"/>
                <a:ea typeface="Google Sans"/>
                <a:cs typeface="Google Sans"/>
                <a:sym typeface="Google Sans"/>
              </a:rPr>
              <a:t>Include all parts of you!</a:t>
            </a:r>
            <a:endParaRPr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roles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skills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strengths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experiences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values</a:t>
            </a:r>
            <a:endParaRPr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6" name="Shape 236"/>
        <p:cNvGrpSpPr/>
        <p:nvPr/>
      </p:nvGrpSpPr>
      <p:grpSpPr>
        <a:xfrm>
          <a:off x="0" y="0"/>
          <a:ext cx="0" cy="0"/>
          <a:chOff x="0" y="0"/>
          <a:chExt cx="0" cy="0"/>
        </a:xfrm>
      </p:grpSpPr>
      <p:sp>
        <p:nvSpPr>
          <p:cNvPr id="237" name="Google Shape;237;p46"/>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Roles</a:t>
            </a:r>
            <a:endParaRPr sz="2400">
              <a:solidFill>
                <a:srgbClr val="4285F4"/>
              </a:solidFill>
              <a:latin typeface="Google Sans"/>
              <a:ea typeface="Google Sans"/>
              <a:cs typeface="Google Sans"/>
              <a:sym typeface="Google Sans"/>
            </a:endParaRPr>
          </a:p>
        </p:txBody>
      </p:sp>
      <p:sp>
        <p:nvSpPr>
          <p:cNvPr id="238" name="Google Shape;238;p46"/>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445863"/>
                </a:solidFill>
                <a:latin typeface="Google Sans"/>
                <a:ea typeface="Google Sans"/>
                <a:cs typeface="Google Sans"/>
                <a:sym typeface="Google Sans"/>
              </a:rPr>
              <a:t>What are your roles on your team / organization / projects?</a:t>
            </a:r>
            <a:endParaRPr i="1"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i="1" lang="en" sz="1800">
                <a:solidFill>
                  <a:srgbClr val="445863"/>
                </a:solidFill>
                <a:latin typeface="Google Sans"/>
                <a:ea typeface="Google Sans"/>
                <a:cs typeface="Google Sans"/>
                <a:sym typeface="Google Sans"/>
              </a:rPr>
              <a:t>Activity: List as many as you can in 1 min</a:t>
            </a:r>
            <a:endParaRPr b="1"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Tech lead</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Facilitator</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Project manager</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Designer</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1000"/>
              </a:spcAft>
              <a:buClr>
                <a:srgbClr val="445863"/>
              </a:buClr>
              <a:buSzPts val="1800"/>
              <a:buFont typeface="Google Sans"/>
              <a:buChar char="●"/>
            </a:pPr>
            <a:r>
              <a:rPr lang="en" sz="1800">
                <a:solidFill>
                  <a:srgbClr val="445863"/>
                </a:solidFill>
                <a:latin typeface="Google Sans"/>
                <a:ea typeface="Google Sans"/>
                <a:cs typeface="Google Sans"/>
                <a:sym typeface="Google Sans"/>
              </a:rPr>
              <a:t>Enabler</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2" name="Shape 242"/>
        <p:cNvGrpSpPr/>
        <p:nvPr/>
      </p:nvGrpSpPr>
      <p:grpSpPr>
        <a:xfrm>
          <a:off x="0" y="0"/>
          <a:ext cx="0" cy="0"/>
          <a:chOff x="0" y="0"/>
          <a:chExt cx="0" cy="0"/>
        </a:xfrm>
      </p:grpSpPr>
      <p:sp>
        <p:nvSpPr>
          <p:cNvPr id="243" name="Google Shape;243;p47"/>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Skills</a:t>
            </a:r>
            <a:endParaRPr sz="2400">
              <a:solidFill>
                <a:srgbClr val="4285F4"/>
              </a:solidFill>
              <a:latin typeface="Google Sans"/>
              <a:ea typeface="Google Sans"/>
              <a:cs typeface="Google Sans"/>
              <a:sym typeface="Google Sans"/>
            </a:endParaRPr>
          </a:p>
        </p:txBody>
      </p:sp>
      <p:sp>
        <p:nvSpPr>
          <p:cNvPr id="244" name="Google Shape;244;p47"/>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445863"/>
                </a:solidFill>
                <a:latin typeface="Google Sans"/>
                <a:ea typeface="Google Sans"/>
                <a:cs typeface="Google Sans"/>
                <a:sym typeface="Google Sans"/>
              </a:rPr>
              <a:t>What do you know?</a:t>
            </a:r>
            <a:endParaRPr i="1"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i="1" lang="en" sz="1800">
                <a:solidFill>
                  <a:srgbClr val="445863"/>
                </a:solidFill>
                <a:latin typeface="Google Sans"/>
                <a:ea typeface="Google Sans"/>
                <a:cs typeface="Google Sans"/>
                <a:sym typeface="Google Sans"/>
              </a:rPr>
              <a:t>Activity: List as many as you can in 1 min</a:t>
            </a:r>
            <a:endParaRPr b="1"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languages (HTML, Java, PHP)</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frameworks (django, angular, rails etc.)</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tools (WordPress)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1000"/>
              </a:spcAft>
              <a:buClr>
                <a:srgbClr val="445863"/>
              </a:buClr>
              <a:buSzPts val="1800"/>
              <a:buFont typeface="Google Sans"/>
              <a:buChar char="●"/>
            </a:pPr>
            <a:r>
              <a:rPr lang="en" sz="1800">
                <a:solidFill>
                  <a:srgbClr val="445863"/>
                </a:solidFill>
                <a:latin typeface="Google Sans"/>
                <a:ea typeface="Google Sans"/>
                <a:cs typeface="Google Sans"/>
                <a:sym typeface="Google Sans"/>
              </a:rPr>
              <a:t>documentation, testing, project management, etc.</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8" name="Shape 248"/>
        <p:cNvGrpSpPr/>
        <p:nvPr/>
      </p:nvGrpSpPr>
      <p:grpSpPr>
        <a:xfrm>
          <a:off x="0" y="0"/>
          <a:ext cx="0" cy="0"/>
          <a:chOff x="0" y="0"/>
          <a:chExt cx="0" cy="0"/>
        </a:xfrm>
      </p:grpSpPr>
      <p:sp>
        <p:nvSpPr>
          <p:cNvPr id="249" name="Google Shape;249;p48"/>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Strengths</a:t>
            </a:r>
            <a:endParaRPr sz="2400">
              <a:solidFill>
                <a:srgbClr val="4285F4"/>
              </a:solidFill>
              <a:latin typeface="Google Sans"/>
              <a:ea typeface="Google Sans"/>
              <a:cs typeface="Google Sans"/>
              <a:sym typeface="Google Sans"/>
            </a:endParaRPr>
          </a:p>
        </p:txBody>
      </p:sp>
      <p:sp>
        <p:nvSpPr>
          <p:cNvPr id="250" name="Google Shape;250;p48"/>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445863"/>
                </a:solidFill>
                <a:latin typeface="Google Sans"/>
                <a:ea typeface="Google Sans"/>
                <a:cs typeface="Google Sans"/>
                <a:sym typeface="Google Sans"/>
              </a:rPr>
              <a:t>What do you consider your strengths? What do others highlight in feedback sessions?</a:t>
            </a:r>
            <a:endParaRPr i="1"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i="1" lang="en" sz="1800">
                <a:solidFill>
                  <a:srgbClr val="445863"/>
                </a:solidFill>
                <a:latin typeface="Google Sans"/>
                <a:ea typeface="Google Sans"/>
                <a:cs typeface="Google Sans"/>
                <a:sym typeface="Google Sans"/>
              </a:rPr>
              <a:t>Activity: List as many as you can in 1 min</a:t>
            </a:r>
            <a:endParaRPr b="1"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Bug fixer</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Leader</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Pioneer of process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Alignment</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1000"/>
              </a:spcAft>
              <a:buClr>
                <a:srgbClr val="445863"/>
              </a:buClr>
              <a:buSzPts val="1800"/>
              <a:buFont typeface="Google Sans"/>
              <a:buChar char="●"/>
            </a:pPr>
            <a:r>
              <a:rPr lang="en" sz="1800">
                <a:solidFill>
                  <a:srgbClr val="445863"/>
                </a:solidFill>
                <a:latin typeface="Google Sans"/>
                <a:ea typeface="Google Sans"/>
                <a:cs typeface="Google Sans"/>
                <a:sym typeface="Google Sans"/>
              </a:rPr>
              <a:t>Keeper of context</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4" name="Shape 254"/>
        <p:cNvGrpSpPr/>
        <p:nvPr/>
      </p:nvGrpSpPr>
      <p:grpSpPr>
        <a:xfrm>
          <a:off x="0" y="0"/>
          <a:ext cx="0" cy="0"/>
          <a:chOff x="0" y="0"/>
          <a:chExt cx="0" cy="0"/>
        </a:xfrm>
      </p:grpSpPr>
      <p:sp>
        <p:nvSpPr>
          <p:cNvPr id="255" name="Google Shape;255;p49"/>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Experiences</a:t>
            </a:r>
            <a:endParaRPr sz="2400">
              <a:solidFill>
                <a:srgbClr val="4285F4"/>
              </a:solidFill>
              <a:latin typeface="Google Sans"/>
              <a:ea typeface="Google Sans"/>
              <a:cs typeface="Google Sans"/>
              <a:sym typeface="Google Sans"/>
            </a:endParaRPr>
          </a:p>
        </p:txBody>
      </p:sp>
      <p:sp>
        <p:nvSpPr>
          <p:cNvPr id="256" name="Google Shape;256;p49"/>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445863"/>
                </a:solidFill>
                <a:latin typeface="Google Sans"/>
                <a:ea typeface="Google Sans"/>
                <a:cs typeface="Google Sans"/>
                <a:sym typeface="Google Sans"/>
              </a:rPr>
              <a:t>What have you done?</a:t>
            </a:r>
            <a:endParaRPr i="1"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i="1" lang="en" sz="1800">
                <a:solidFill>
                  <a:srgbClr val="445863"/>
                </a:solidFill>
                <a:latin typeface="Google Sans"/>
                <a:ea typeface="Google Sans"/>
                <a:cs typeface="Google Sans"/>
                <a:sym typeface="Google Sans"/>
              </a:rPr>
              <a:t>Activity: List as many as you can in 1 min</a:t>
            </a:r>
            <a:endParaRPr b="1" i="1"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jobs, internships, apprenticeships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organizations you’re affiliated with</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schools/education/certifications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1000"/>
              </a:spcAft>
              <a:buClr>
                <a:srgbClr val="445863"/>
              </a:buClr>
              <a:buSzPts val="1800"/>
              <a:buFont typeface="Google Sans"/>
              <a:buChar char="●"/>
            </a:pPr>
            <a:r>
              <a:rPr lang="en" sz="1800">
                <a:solidFill>
                  <a:srgbClr val="445863"/>
                </a:solidFill>
                <a:latin typeface="Google Sans"/>
                <a:ea typeface="Google Sans"/>
                <a:cs typeface="Google Sans"/>
                <a:sym typeface="Google Sans"/>
              </a:rPr>
              <a:t>projects (work or personal)</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0" name="Shape 260"/>
        <p:cNvGrpSpPr/>
        <p:nvPr/>
      </p:nvGrpSpPr>
      <p:grpSpPr>
        <a:xfrm>
          <a:off x="0" y="0"/>
          <a:ext cx="0" cy="0"/>
          <a:chOff x="0" y="0"/>
          <a:chExt cx="0" cy="0"/>
        </a:xfrm>
      </p:grpSpPr>
      <p:sp>
        <p:nvSpPr>
          <p:cNvPr id="261" name="Google Shape;261;p50"/>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Values</a:t>
            </a:r>
            <a:endParaRPr sz="2400">
              <a:solidFill>
                <a:srgbClr val="4285F4"/>
              </a:solidFill>
              <a:latin typeface="Google Sans"/>
              <a:ea typeface="Google Sans"/>
              <a:cs typeface="Google Sans"/>
              <a:sym typeface="Google Sans"/>
            </a:endParaRPr>
          </a:p>
        </p:txBody>
      </p:sp>
      <p:sp>
        <p:nvSpPr>
          <p:cNvPr id="262" name="Google Shape;262;p50"/>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445863"/>
                </a:solidFill>
                <a:latin typeface="Google Sans"/>
                <a:ea typeface="Google Sans"/>
                <a:cs typeface="Google Sans"/>
                <a:sym typeface="Google Sans"/>
              </a:rPr>
              <a:t>What values are most meaningful to you?</a:t>
            </a:r>
            <a:endParaRPr i="1"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i="1" lang="en" sz="1800">
                <a:solidFill>
                  <a:srgbClr val="445863"/>
                </a:solidFill>
                <a:latin typeface="Google Sans"/>
                <a:ea typeface="Google Sans"/>
                <a:cs typeface="Google Sans"/>
                <a:sym typeface="Google Sans"/>
              </a:rPr>
              <a:t>Activity: Choose 5 and explain why for each (2 mins)</a:t>
            </a:r>
            <a:endParaRPr b="1" i="1" sz="1800">
              <a:solidFill>
                <a:srgbClr val="445863"/>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4" name="Shape 104"/>
        <p:cNvGrpSpPr/>
        <p:nvPr/>
      </p:nvGrpSpPr>
      <p:grpSpPr>
        <a:xfrm>
          <a:off x="0" y="0"/>
          <a:ext cx="0" cy="0"/>
          <a:chOff x="0" y="0"/>
          <a:chExt cx="0" cy="0"/>
        </a:xfrm>
      </p:grpSpPr>
      <p:sp>
        <p:nvSpPr>
          <p:cNvPr id="105" name="Google Shape;105;p24"/>
          <p:cNvSpPr txBox="1"/>
          <p:nvPr/>
        </p:nvSpPr>
        <p:spPr>
          <a:xfrm>
            <a:off x="879075" y="1964000"/>
            <a:ext cx="6372300" cy="8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Text &amp; diagram slides</a:t>
            </a:r>
            <a:endParaRPr sz="4800">
              <a:solidFill>
                <a:srgbClr val="FFFFFF"/>
              </a:solidFill>
              <a:latin typeface="Google Sans"/>
              <a:ea typeface="Google Sans"/>
              <a:cs typeface="Google Sans"/>
              <a:sym typeface="Google Sans"/>
            </a:endParaRPr>
          </a:p>
        </p:txBody>
      </p:sp>
      <p:sp>
        <p:nvSpPr>
          <p:cNvPr id="106" name="Google Shape;106;p24"/>
          <p:cNvSpPr txBox="1"/>
          <p:nvPr/>
        </p:nvSpPr>
        <p:spPr>
          <a:xfrm>
            <a:off x="964975" y="626835"/>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4285F4"/>
                </a:solidFill>
                <a:latin typeface="Google Sans"/>
                <a:ea typeface="Google Sans"/>
                <a:cs typeface="Google Sans"/>
                <a:sym typeface="Google Sans"/>
              </a:rPr>
              <a:t>Today’s goal</a:t>
            </a:r>
            <a:endParaRPr sz="3200">
              <a:solidFill>
                <a:srgbClr val="4285F4"/>
              </a:solidFill>
              <a:latin typeface="Google Sans"/>
              <a:ea typeface="Google Sans"/>
              <a:cs typeface="Google Sans"/>
              <a:sym typeface="Google Sans"/>
            </a:endParaRPr>
          </a:p>
        </p:txBody>
      </p:sp>
      <p:sp>
        <p:nvSpPr>
          <p:cNvPr id="107" name="Google Shape;107;p24"/>
          <p:cNvSpPr txBox="1"/>
          <p:nvPr/>
        </p:nvSpPr>
        <p:spPr>
          <a:xfrm>
            <a:off x="964975" y="1953047"/>
            <a:ext cx="7224000" cy="18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445863"/>
                </a:solidFill>
                <a:latin typeface="Google Sans"/>
                <a:ea typeface="Google Sans"/>
                <a:cs typeface="Google Sans"/>
                <a:sym typeface="Google Sans"/>
              </a:rPr>
              <a:t>Get comfortable telling your story by writing a professional bio</a:t>
            </a:r>
            <a:endParaRPr sz="2400">
              <a:solidFill>
                <a:srgbClr val="44586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400">
              <a:solidFill>
                <a:srgbClr val="445863"/>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6" name="Shape 266"/>
        <p:cNvGrpSpPr/>
        <p:nvPr/>
      </p:nvGrpSpPr>
      <p:grpSpPr>
        <a:xfrm>
          <a:off x="0" y="0"/>
          <a:ext cx="0" cy="0"/>
          <a:chOff x="0" y="0"/>
          <a:chExt cx="0" cy="0"/>
        </a:xfrm>
      </p:grpSpPr>
      <p:sp>
        <p:nvSpPr>
          <p:cNvPr id="267" name="Google Shape;267;p51"/>
          <p:cNvSpPr txBox="1"/>
          <p:nvPr/>
        </p:nvSpPr>
        <p:spPr>
          <a:xfrm>
            <a:off x="389300" y="412900"/>
            <a:ext cx="2418300" cy="33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accomplishment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adventure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challenge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community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compassion</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competition</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cooperation</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courage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creativity</a:t>
            </a:r>
            <a:endParaRPr sz="1800">
              <a:solidFill>
                <a:srgbClr val="4285F4"/>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4285F4"/>
              </a:solidFill>
              <a:latin typeface="Google Sans"/>
              <a:ea typeface="Google Sans"/>
              <a:cs typeface="Google Sans"/>
              <a:sym typeface="Google Sans"/>
            </a:endParaRPr>
          </a:p>
        </p:txBody>
      </p:sp>
      <p:sp>
        <p:nvSpPr>
          <p:cNvPr id="268" name="Google Shape;268;p51"/>
          <p:cNvSpPr txBox="1"/>
          <p:nvPr/>
        </p:nvSpPr>
        <p:spPr>
          <a:xfrm>
            <a:off x="2510225" y="412900"/>
            <a:ext cx="2241300" cy="3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decisiveness</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efficiency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excellence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fairness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family</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free time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friendships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growth</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helping others</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honesty </a:t>
            </a:r>
            <a:endParaRPr sz="1800">
              <a:solidFill>
                <a:srgbClr val="4285F4"/>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4285F4"/>
              </a:solidFill>
              <a:latin typeface="Google Sans"/>
              <a:ea typeface="Google Sans"/>
              <a:cs typeface="Google Sans"/>
              <a:sym typeface="Google Sans"/>
            </a:endParaRPr>
          </a:p>
        </p:txBody>
      </p:sp>
      <p:sp>
        <p:nvSpPr>
          <p:cNvPr id="269" name="Google Shape;269;p51"/>
          <p:cNvSpPr txBox="1"/>
          <p:nvPr/>
        </p:nvSpPr>
        <p:spPr>
          <a:xfrm>
            <a:off x="4576625" y="412900"/>
            <a:ext cx="2017200" cy="396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independence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inner harmony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integrity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introspection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justice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knowledge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leadership</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loyalty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meaningful work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mentorship</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 </a:t>
            </a:r>
            <a:endParaRPr sz="1800">
              <a:solidFill>
                <a:srgbClr val="4285F4"/>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4285F4"/>
              </a:solidFill>
              <a:latin typeface="Google Sans"/>
              <a:ea typeface="Google Sans"/>
              <a:cs typeface="Google Sans"/>
              <a:sym typeface="Google Sans"/>
            </a:endParaRPr>
          </a:p>
        </p:txBody>
      </p:sp>
      <p:sp>
        <p:nvSpPr>
          <p:cNvPr id="270" name="Google Shape;270;p51"/>
          <p:cNvSpPr txBox="1"/>
          <p:nvPr/>
        </p:nvSpPr>
        <p:spPr>
          <a:xfrm>
            <a:off x="6814225" y="412900"/>
            <a:ext cx="1958400" cy="33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persistence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recognition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security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self-knowledge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self-reliance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self-respect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stability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truth </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will-power </a:t>
            </a:r>
            <a:endParaRPr sz="1800">
              <a:solidFill>
                <a:srgbClr val="4285F4"/>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4285F4"/>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p52"/>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Let’s dig a little deeper...</a:t>
            </a:r>
            <a:endParaRPr sz="2400">
              <a:solidFill>
                <a:srgbClr val="4285F4"/>
              </a:solidFill>
              <a:latin typeface="Google Sans"/>
              <a:ea typeface="Google Sans"/>
              <a:cs typeface="Google Sans"/>
              <a:sym typeface="Google Sans"/>
            </a:endParaRPr>
          </a:p>
        </p:txBody>
      </p:sp>
      <p:sp>
        <p:nvSpPr>
          <p:cNvPr id="276" name="Google Shape;276;p52"/>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445863"/>
                </a:solidFill>
                <a:latin typeface="Google Sans"/>
                <a:ea typeface="Google Sans"/>
                <a:cs typeface="Google Sans"/>
                <a:sym typeface="Google Sans"/>
              </a:rPr>
              <a:t>Activity</a:t>
            </a:r>
            <a:r>
              <a:rPr lang="en" sz="1800">
                <a:solidFill>
                  <a:srgbClr val="445863"/>
                </a:solidFill>
                <a:latin typeface="Google Sans"/>
                <a:ea typeface="Google Sans"/>
                <a:cs typeface="Google Sans"/>
                <a:sym typeface="Google Sans"/>
              </a:rPr>
              <a:t>: choose one of the following thought starters and spend 3 minutes writing down anything that comes to mind</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As developers/designers/etc we should do more of _____</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Something I can teach and why it’s useful</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An important lesson I’ve learned in my career</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What do you know now that you didn't know a year ago?</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A personal quality that has made me successful in my career</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0" name="Shape 280"/>
        <p:cNvGrpSpPr/>
        <p:nvPr/>
      </p:nvGrpSpPr>
      <p:grpSpPr>
        <a:xfrm>
          <a:off x="0" y="0"/>
          <a:ext cx="0" cy="0"/>
          <a:chOff x="0" y="0"/>
          <a:chExt cx="0" cy="0"/>
        </a:xfrm>
      </p:grpSpPr>
      <p:sp>
        <p:nvSpPr>
          <p:cNvPr id="281" name="Google Shape;281;p53"/>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Review time!</a:t>
            </a:r>
            <a:endParaRPr sz="2400">
              <a:solidFill>
                <a:srgbClr val="4285F4"/>
              </a:solidFill>
              <a:latin typeface="Google Sans"/>
              <a:ea typeface="Google Sans"/>
              <a:cs typeface="Google Sans"/>
              <a:sym typeface="Google Sans"/>
            </a:endParaRPr>
          </a:p>
        </p:txBody>
      </p:sp>
      <p:sp>
        <p:nvSpPr>
          <p:cNvPr id="282" name="Google Shape;282;p53"/>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445863"/>
                </a:solidFill>
                <a:latin typeface="Google Sans"/>
                <a:ea typeface="Google Sans"/>
                <a:cs typeface="Google Sans"/>
                <a:sym typeface="Google Sans"/>
              </a:rPr>
              <a:t>Activity: </a:t>
            </a:r>
            <a:r>
              <a:rPr lang="en" sz="1800">
                <a:solidFill>
                  <a:srgbClr val="445863"/>
                </a:solidFill>
                <a:latin typeface="Google Sans"/>
                <a:ea typeface="Google Sans"/>
                <a:cs typeface="Google Sans"/>
                <a:sym typeface="Google Sans"/>
              </a:rPr>
              <a:t>From each of your lists, what are you...</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M</a:t>
            </a:r>
            <a:r>
              <a:rPr lang="en" sz="1800">
                <a:solidFill>
                  <a:srgbClr val="445863"/>
                </a:solidFill>
                <a:latin typeface="Google Sans"/>
                <a:ea typeface="Google Sans"/>
                <a:cs typeface="Google Sans"/>
                <a:sym typeface="Google Sans"/>
              </a:rPr>
              <a:t>ost excited about?</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Most proud of?</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Want to use in the future?</a:t>
            </a:r>
            <a:endParaRPr sz="1800">
              <a:solidFill>
                <a:srgbClr val="445863"/>
              </a:solidFill>
              <a:latin typeface="Google Sans"/>
              <a:ea typeface="Google Sans"/>
              <a:cs typeface="Google Sans"/>
              <a:sym typeface="Google Sans"/>
            </a:endParaRPr>
          </a:p>
          <a:p>
            <a:pPr indent="0" lvl="0" marL="457200" rtl="0" algn="l">
              <a:lnSpc>
                <a:spcPct val="150000"/>
              </a:lnSpc>
              <a:spcBef>
                <a:spcPts val="1000"/>
              </a:spcBef>
              <a:spcAft>
                <a:spcPts val="1000"/>
              </a:spcAft>
              <a:buNone/>
            </a:pPr>
            <a:r>
              <a:rPr i="1" lang="en" sz="1800">
                <a:solidFill>
                  <a:srgbClr val="445863"/>
                </a:solidFill>
                <a:latin typeface="Google Sans"/>
                <a:ea typeface="Google Sans"/>
                <a:cs typeface="Google Sans"/>
                <a:sym typeface="Google Sans"/>
              </a:rPr>
              <a:t>Are there recurring threads or themes…?</a:t>
            </a:r>
            <a:endParaRPr i="1" sz="1800">
              <a:solidFill>
                <a:srgbClr val="445863"/>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6" name="Shape 286"/>
        <p:cNvGrpSpPr/>
        <p:nvPr/>
      </p:nvGrpSpPr>
      <p:grpSpPr>
        <a:xfrm>
          <a:off x="0" y="0"/>
          <a:ext cx="0" cy="0"/>
          <a:chOff x="0" y="0"/>
          <a:chExt cx="0" cy="0"/>
        </a:xfrm>
      </p:grpSpPr>
      <p:sp>
        <p:nvSpPr>
          <p:cNvPr id="287" name="Google Shape;287;p54"/>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Before we jump in….</a:t>
            </a:r>
            <a:endParaRPr sz="2400">
              <a:solidFill>
                <a:srgbClr val="4285F4"/>
              </a:solidFill>
              <a:latin typeface="Google Sans"/>
              <a:ea typeface="Google Sans"/>
              <a:cs typeface="Google Sans"/>
              <a:sym typeface="Google Sans"/>
            </a:endParaRPr>
          </a:p>
        </p:txBody>
      </p:sp>
      <p:sp>
        <p:nvSpPr>
          <p:cNvPr id="288" name="Google Shape;288;p54"/>
          <p:cNvSpPr txBox="1"/>
          <p:nvPr/>
        </p:nvSpPr>
        <p:spPr>
          <a:xfrm>
            <a:off x="964975" y="1377832"/>
            <a:ext cx="7224300" cy="53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45863"/>
                </a:solidFill>
                <a:latin typeface="Google Sans"/>
                <a:ea typeface="Google Sans"/>
                <a:cs typeface="Google Sans"/>
                <a:sym typeface="Google Sans"/>
              </a:rPr>
              <a:t>SHOW don’t tell. Descriptive language is everything</a:t>
            </a:r>
            <a:endParaRPr sz="1800">
              <a:solidFill>
                <a:srgbClr val="445863"/>
              </a:solidFill>
              <a:latin typeface="Google Sans"/>
              <a:ea typeface="Google Sans"/>
              <a:cs typeface="Google Sans"/>
              <a:sym typeface="Google Sans"/>
            </a:endParaRPr>
          </a:p>
          <a:p>
            <a:pPr indent="0" lvl="0" marL="0" rtl="0" algn="ctr">
              <a:lnSpc>
                <a:spcPct val="115000"/>
              </a:lnSpc>
              <a:spcBef>
                <a:spcPts val="1000"/>
              </a:spcBef>
              <a:spcAft>
                <a:spcPts val="1000"/>
              </a:spcAft>
              <a:buNone/>
            </a:pPr>
            <a:r>
              <a:t/>
            </a:r>
            <a:endParaRPr sz="1800">
              <a:solidFill>
                <a:srgbClr val="445863"/>
              </a:solidFill>
              <a:latin typeface="Google Sans"/>
              <a:ea typeface="Google Sans"/>
              <a:cs typeface="Google Sans"/>
              <a:sym typeface="Google Sans"/>
            </a:endParaRPr>
          </a:p>
        </p:txBody>
      </p:sp>
      <p:sp>
        <p:nvSpPr>
          <p:cNvPr id="289" name="Google Shape;289;p54"/>
          <p:cNvSpPr txBox="1"/>
          <p:nvPr/>
        </p:nvSpPr>
        <p:spPr>
          <a:xfrm>
            <a:off x="964975" y="1935725"/>
            <a:ext cx="7366800" cy="77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445863"/>
                </a:solidFill>
                <a:latin typeface="Google Sans"/>
                <a:ea typeface="Google Sans"/>
                <a:cs typeface="Google Sans"/>
                <a:sym typeface="Google Sans"/>
              </a:rPr>
              <a:t>Are you a “creative leader that consistently meets stated goals”</a:t>
            </a:r>
            <a:endParaRPr>
              <a:solidFill>
                <a:srgbClr val="445863"/>
              </a:solidFill>
              <a:latin typeface="Google Sans"/>
              <a:ea typeface="Google Sans"/>
              <a:cs typeface="Google Sans"/>
              <a:sym typeface="Google Sans"/>
            </a:endParaRPr>
          </a:p>
          <a:p>
            <a:pPr indent="0" lvl="0" marL="0" rtl="0" algn="ctr">
              <a:lnSpc>
                <a:spcPct val="115000"/>
              </a:lnSpc>
              <a:spcBef>
                <a:spcPts val="1000"/>
              </a:spcBef>
              <a:spcAft>
                <a:spcPts val="1000"/>
              </a:spcAft>
              <a:buClr>
                <a:schemeClr val="dk1"/>
              </a:buClr>
              <a:buSzPts val="1100"/>
              <a:buFont typeface="Arial"/>
              <a:buNone/>
            </a:pPr>
            <a:r>
              <a:t/>
            </a:r>
            <a:endParaRPr/>
          </a:p>
        </p:txBody>
      </p:sp>
      <p:sp>
        <p:nvSpPr>
          <p:cNvPr id="290" name="Google Shape;290;p54"/>
          <p:cNvSpPr txBox="1"/>
          <p:nvPr/>
        </p:nvSpPr>
        <p:spPr>
          <a:xfrm>
            <a:off x="1133775" y="2343150"/>
            <a:ext cx="6849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i="1" lang="en">
                <a:solidFill>
                  <a:srgbClr val="445863"/>
                </a:solidFill>
                <a:latin typeface="Google Sans"/>
                <a:ea typeface="Google Sans"/>
                <a:cs typeface="Google Sans"/>
                <a:sym typeface="Google Sans"/>
              </a:rPr>
              <a:t>or do you</a:t>
            </a:r>
            <a:endParaRPr/>
          </a:p>
        </p:txBody>
      </p:sp>
      <p:sp>
        <p:nvSpPr>
          <p:cNvPr id="291" name="Google Shape;291;p54"/>
          <p:cNvSpPr txBox="1"/>
          <p:nvPr/>
        </p:nvSpPr>
        <p:spPr>
          <a:xfrm>
            <a:off x="1189100" y="2751200"/>
            <a:ext cx="68499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a:solidFill>
                  <a:srgbClr val="4285F4"/>
                </a:solidFill>
                <a:latin typeface="Google Sans"/>
                <a:ea typeface="Google Sans"/>
                <a:cs typeface="Google Sans"/>
                <a:sym typeface="Google Sans"/>
              </a:rPr>
              <a:t>harness</a:t>
            </a:r>
            <a:r>
              <a:rPr lang="en">
                <a:solidFill>
                  <a:srgbClr val="445863"/>
                </a:solidFill>
                <a:latin typeface="Google Sans"/>
                <a:ea typeface="Google Sans"/>
                <a:cs typeface="Google Sans"/>
                <a:sym typeface="Google Sans"/>
              </a:rPr>
              <a:t> ideas, </a:t>
            </a:r>
            <a:r>
              <a:rPr b="1" lang="en">
                <a:solidFill>
                  <a:srgbClr val="4285F4"/>
                </a:solidFill>
                <a:latin typeface="Google Sans"/>
                <a:ea typeface="Google Sans"/>
                <a:cs typeface="Google Sans"/>
                <a:sym typeface="Google Sans"/>
              </a:rPr>
              <a:t>wrangle</a:t>
            </a:r>
            <a:r>
              <a:rPr lang="en">
                <a:solidFill>
                  <a:srgbClr val="445863"/>
                </a:solidFill>
                <a:latin typeface="Google Sans"/>
                <a:ea typeface="Google Sans"/>
                <a:cs typeface="Google Sans"/>
                <a:sym typeface="Google Sans"/>
              </a:rPr>
              <a:t> agile teams, </a:t>
            </a:r>
            <a:r>
              <a:rPr b="1" lang="en">
                <a:solidFill>
                  <a:srgbClr val="4285F4"/>
                </a:solidFill>
                <a:latin typeface="Google Sans"/>
                <a:ea typeface="Google Sans"/>
                <a:cs typeface="Google Sans"/>
                <a:sym typeface="Google Sans"/>
              </a:rPr>
              <a:t>obsess over cultivating</a:t>
            </a:r>
            <a:r>
              <a:rPr lang="en">
                <a:solidFill>
                  <a:srgbClr val="445863"/>
                </a:solidFill>
                <a:latin typeface="Google Sans"/>
                <a:ea typeface="Google Sans"/>
                <a:cs typeface="Google Sans"/>
                <a:sym typeface="Google Sans"/>
              </a:rPr>
              <a:t> an inclusive culture, and </a:t>
            </a:r>
            <a:r>
              <a:rPr b="1" lang="en">
                <a:solidFill>
                  <a:srgbClr val="4285F4"/>
                </a:solidFill>
                <a:latin typeface="Google Sans"/>
                <a:ea typeface="Google Sans"/>
                <a:cs typeface="Google Sans"/>
                <a:sym typeface="Google Sans"/>
              </a:rPr>
              <a:t>shepherd</a:t>
            </a:r>
            <a:r>
              <a:rPr lang="en">
                <a:solidFill>
                  <a:srgbClr val="445863"/>
                </a:solidFill>
                <a:latin typeface="Google Sans"/>
                <a:ea typeface="Google Sans"/>
                <a:cs typeface="Google Sans"/>
                <a:sym typeface="Google Sans"/>
              </a:rPr>
              <a:t> junior developers through mentorship and </a:t>
            </a:r>
            <a:r>
              <a:rPr b="1" lang="en">
                <a:solidFill>
                  <a:srgbClr val="4285F4"/>
                </a:solidFill>
                <a:latin typeface="Google Sans"/>
                <a:ea typeface="Google Sans"/>
                <a:cs typeface="Google Sans"/>
                <a:sym typeface="Google Sans"/>
              </a:rPr>
              <a:t>masterful</a:t>
            </a:r>
            <a:r>
              <a:rPr lang="en">
                <a:solidFill>
                  <a:srgbClr val="445863"/>
                </a:solidFill>
                <a:latin typeface="Google Sans"/>
                <a:ea typeface="Google Sans"/>
                <a:cs typeface="Google Sans"/>
                <a:sym typeface="Google Sans"/>
              </a:rPr>
              <a:t> coaching?</a:t>
            </a:r>
            <a:endParaRPr/>
          </a:p>
        </p:txBody>
      </p:sp>
      <p:sp>
        <p:nvSpPr>
          <p:cNvPr id="292" name="Google Shape;292;p54"/>
          <p:cNvSpPr txBox="1"/>
          <p:nvPr/>
        </p:nvSpPr>
        <p:spPr>
          <a:xfrm>
            <a:off x="829600" y="3642850"/>
            <a:ext cx="7743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Clr>
                <a:schemeClr val="dk1"/>
              </a:buClr>
              <a:buSzPts val="1100"/>
              <a:buFont typeface="Arial"/>
              <a:buNone/>
            </a:pPr>
            <a:r>
              <a:rPr b="1" lang="en" sz="1800">
                <a:solidFill>
                  <a:srgbClr val="445863"/>
                </a:solidFill>
                <a:latin typeface="Google Sans"/>
                <a:ea typeface="Google Sans"/>
                <a:cs typeface="Google Sans"/>
                <a:sym typeface="Google Sans"/>
              </a:rPr>
              <a:t>Activity</a:t>
            </a:r>
            <a:r>
              <a:rPr lang="en" sz="1800">
                <a:solidFill>
                  <a:srgbClr val="445863"/>
                </a:solidFill>
                <a:latin typeface="Google Sans"/>
                <a:ea typeface="Google Sans"/>
                <a:cs typeface="Google Sans"/>
                <a:sym typeface="Google Sans"/>
              </a:rPr>
              <a:t>: rephrase the strengths, skills and experiences you highlighted in your review using active and engaging language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6" name="Shape 296"/>
        <p:cNvGrpSpPr/>
        <p:nvPr/>
      </p:nvGrpSpPr>
      <p:grpSpPr>
        <a:xfrm>
          <a:off x="0" y="0"/>
          <a:ext cx="0" cy="0"/>
          <a:chOff x="0" y="0"/>
          <a:chExt cx="0" cy="0"/>
        </a:xfrm>
      </p:grpSpPr>
      <p:sp>
        <p:nvSpPr>
          <p:cNvPr id="297" name="Google Shape;297;p55"/>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Before we jump in….</a:t>
            </a:r>
            <a:endParaRPr sz="2400">
              <a:solidFill>
                <a:srgbClr val="4285F4"/>
              </a:solidFill>
              <a:latin typeface="Google Sans"/>
              <a:ea typeface="Google Sans"/>
              <a:cs typeface="Google Sans"/>
              <a:sym typeface="Google Sans"/>
            </a:endParaRPr>
          </a:p>
        </p:txBody>
      </p:sp>
      <p:sp>
        <p:nvSpPr>
          <p:cNvPr id="298" name="Google Shape;298;p55"/>
          <p:cNvSpPr txBox="1"/>
          <p:nvPr/>
        </p:nvSpPr>
        <p:spPr>
          <a:xfrm>
            <a:off x="829600" y="1661650"/>
            <a:ext cx="7743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Clr>
                <a:schemeClr val="dk1"/>
              </a:buClr>
              <a:buSzPts val="1100"/>
              <a:buFont typeface="Arial"/>
              <a:buNone/>
            </a:pPr>
            <a:r>
              <a:rPr b="1" lang="en" sz="1800">
                <a:solidFill>
                  <a:srgbClr val="445863"/>
                </a:solidFill>
                <a:latin typeface="Google Sans"/>
                <a:ea typeface="Google Sans"/>
                <a:cs typeface="Google Sans"/>
                <a:sym typeface="Google Sans"/>
              </a:rPr>
              <a:t>Activity</a:t>
            </a:r>
            <a:r>
              <a:rPr lang="en" sz="1800">
                <a:solidFill>
                  <a:srgbClr val="445863"/>
                </a:solidFill>
                <a:latin typeface="Google Sans"/>
                <a:ea typeface="Google Sans"/>
                <a:cs typeface="Google Sans"/>
                <a:sym typeface="Google Sans"/>
              </a:rPr>
              <a:t>: rephrase the strengths, skills and experiences you highlighted in your review using active and engaging language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2" name="Shape 302"/>
        <p:cNvGrpSpPr/>
        <p:nvPr/>
      </p:nvGrpSpPr>
      <p:grpSpPr>
        <a:xfrm>
          <a:off x="0" y="0"/>
          <a:ext cx="0" cy="0"/>
          <a:chOff x="0" y="0"/>
          <a:chExt cx="0" cy="0"/>
        </a:xfrm>
      </p:grpSpPr>
      <p:sp>
        <p:nvSpPr>
          <p:cNvPr id="303" name="Google Shape;303;p56"/>
          <p:cNvSpPr txBox="1"/>
          <p:nvPr/>
        </p:nvSpPr>
        <p:spPr>
          <a:xfrm>
            <a:off x="160700" y="641500"/>
            <a:ext cx="2418300" cy="428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Adaptable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Adventurous</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Brave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Collaborative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Creative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Curious</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Decisive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Driven</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Effective communicator</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Empathetic</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Empower</a:t>
            </a:r>
            <a:endParaRPr sz="1800">
              <a:solidFill>
                <a:srgbClr val="4285F4"/>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4285F4"/>
              </a:solidFill>
              <a:latin typeface="Google Sans"/>
              <a:ea typeface="Google Sans"/>
              <a:cs typeface="Google Sans"/>
              <a:sym typeface="Google Sans"/>
            </a:endParaRPr>
          </a:p>
        </p:txBody>
      </p:sp>
      <p:sp>
        <p:nvSpPr>
          <p:cNvPr id="304" name="Google Shape;304;p56"/>
          <p:cNvSpPr txBox="1"/>
          <p:nvPr/>
        </p:nvSpPr>
        <p:spPr>
          <a:xfrm>
            <a:off x="2281625" y="641500"/>
            <a:ext cx="2241300" cy="428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Honest</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Hard-working</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Passionate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Persistent</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Problem solve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Proactive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Purpose-driven</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Resilient</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Responsible</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Strategic</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Transparent</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Visionary</a:t>
            </a:r>
            <a:endParaRPr sz="1800">
              <a:solidFill>
                <a:srgbClr val="4285F4"/>
              </a:solidFill>
              <a:latin typeface="Google Sans"/>
              <a:ea typeface="Google Sans"/>
              <a:cs typeface="Google Sans"/>
              <a:sym typeface="Google Sans"/>
            </a:endParaRPr>
          </a:p>
          <a:p>
            <a:pPr indent="0" lvl="0" marL="0" rtl="0" algn="l">
              <a:spcBef>
                <a:spcPts val="0"/>
              </a:spcBef>
              <a:spcAft>
                <a:spcPts val="0"/>
              </a:spcAft>
              <a:buNone/>
            </a:pPr>
            <a:r>
              <a:t/>
            </a:r>
            <a:endParaRPr sz="1800">
              <a:solidFill>
                <a:srgbClr val="4285F4"/>
              </a:solidFill>
              <a:latin typeface="Google Sans"/>
              <a:ea typeface="Google Sans"/>
              <a:cs typeface="Google Sans"/>
              <a:sym typeface="Google Sans"/>
            </a:endParaRPr>
          </a:p>
        </p:txBody>
      </p:sp>
      <p:sp>
        <p:nvSpPr>
          <p:cNvPr id="305" name="Google Shape;305;p56"/>
          <p:cNvSpPr txBox="1"/>
          <p:nvPr/>
        </p:nvSpPr>
        <p:spPr>
          <a:xfrm>
            <a:off x="4881425" y="641500"/>
            <a:ext cx="2017200" cy="396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Advanced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Amplified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Authored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Built</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Created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Coordinated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Consulted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Designed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Developed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Diagnosed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Established</a:t>
            </a:r>
            <a:endParaRPr sz="1800">
              <a:solidFill>
                <a:srgbClr val="4285F4"/>
              </a:solidFill>
              <a:latin typeface="Google Sans"/>
              <a:ea typeface="Google Sans"/>
              <a:cs typeface="Google Sans"/>
              <a:sym typeface="Google Sans"/>
            </a:endParaRPr>
          </a:p>
          <a:p>
            <a:pPr indent="0" lvl="0" marL="0" rtl="0" algn="l">
              <a:spcBef>
                <a:spcPts val="0"/>
              </a:spcBef>
              <a:spcAft>
                <a:spcPts val="0"/>
              </a:spcAft>
              <a:buNone/>
            </a:pPr>
            <a:r>
              <a:rPr lang="en" sz="1800">
                <a:solidFill>
                  <a:srgbClr val="4285F4"/>
                </a:solidFill>
                <a:latin typeface="Google Sans"/>
                <a:ea typeface="Google Sans"/>
                <a:cs typeface="Google Sans"/>
                <a:sym typeface="Google Sans"/>
              </a:rPr>
              <a:t>Executed</a:t>
            </a:r>
            <a:endParaRPr sz="1800">
              <a:solidFill>
                <a:srgbClr val="4285F4"/>
              </a:solidFill>
              <a:latin typeface="Google Sans"/>
              <a:ea typeface="Google Sans"/>
              <a:cs typeface="Google Sans"/>
              <a:sym typeface="Google Sans"/>
            </a:endParaRPr>
          </a:p>
        </p:txBody>
      </p:sp>
      <p:sp>
        <p:nvSpPr>
          <p:cNvPr id="306" name="Google Shape;306;p56"/>
          <p:cNvSpPr txBox="1"/>
          <p:nvPr/>
        </p:nvSpPr>
        <p:spPr>
          <a:xfrm>
            <a:off x="6966625" y="641500"/>
            <a:ext cx="1958400" cy="396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Identified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Implemented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Inspired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Launched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Measured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Mentored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Negotiated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Organized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Oversaw</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Pioneered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Produced</a:t>
            </a:r>
            <a:endParaRPr sz="18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800">
                <a:solidFill>
                  <a:srgbClr val="4285F4"/>
                </a:solidFill>
                <a:latin typeface="Google Sans"/>
                <a:ea typeface="Google Sans"/>
                <a:cs typeface="Google Sans"/>
                <a:sym typeface="Google Sans"/>
              </a:rPr>
              <a:t>Streamlined</a:t>
            </a:r>
            <a:endParaRPr sz="1800">
              <a:solidFill>
                <a:srgbClr val="4285F4"/>
              </a:solidFill>
              <a:latin typeface="Google Sans"/>
              <a:ea typeface="Google Sans"/>
              <a:cs typeface="Google Sans"/>
              <a:sym typeface="Google Sans"/>
            </a:endParaRPr>
          </a:p>
        </p:txBody>
      </p:sp>
      <p:sp>
        <p:nvSpPr>
          <p:cNvPr id="307" name="Google Shape;307;p56"/>
          <p:cNvSpPr txBox="1"/>
          <p:nvPr/>
        </p:nvSpPr>
        <p:spPr>
          <a:xfrm>
            <a:off x="269975" y="111150"/>
            <a:ext cx="3750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000">
                <a:solidFill>
                  <a:srgbClr val="666666"/>
                </a:solidFill>
                <a:latin typeface="Google Sans"/>
                <a:ea typeface="Google Sans"/>
                <a:cs typeface="Google Sans"/>
                <a:sym typeface="Google Sans"/>
              </a:rPr>
              <a:t>Descriptive adjectives</a:t>
            </a:r>
            <a:endParaRPr i="1" sz="2000">
              <a:solidFill>
                <a:srgbClr val="666666"/>
              </a:solidFill>
              <a:latin typeface="Google Sans"/>
              <a:ea typeface="Google Sans"/>
              <a:cs typeface="Google Sans"/>
              <a:sym typeface="Google Sans"/>
            </a:endParaRPr>
          </a:p>
        </p:txBody>
      </p:sp>
      <p:sp>
        <p:nvSpPr>
          <p:cNvPr id="308" name="Google Shape;308;p56"/>
          <p:cNvSpPr txBox="1"/>
          <p:nvPr/>
        </p:nvSpPr>
        <p:spPr>
          <a:xfrm>
            <a:off x="4961325" y="72700"/>
            <a:ext cx="3750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000">
                <a:solidFill>
                  <a:srgbClr val="666666"/>
                </a:solidFill>
                <a:latin typeface="Google Sans"/>
                <a:ea typeface="Google Sans"/>
                <a:cs typeface="Google Sans"/>
                <a:sym typeface="Google Sans"/>
              </a:rPr>
              <a:t>Action verbs</a:t>
            </a:r>
            <a:endParaRPr i="1" sz="2000">
              <a:solidFill>
                <a:srgbClr val="666666"/>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2" name="Shape 312"/>
        <p:cNvGrpSpPr/>
        <p:nvPr/>
      </p:nvGrpSpPr>
      <p:grpSpPr>
        <a:xfrm>
          <a:off x="0" y="0"/>
          <a:ext cx="0" cy="0"/>
          <a:chOff x="0" y="0"/>
          <a:chExt cx="0" cy="0"/>
        </a:xfrm>
      </p:grpSpPr>
      <p:sp>
        <p:nvSpPr>
          <p:cNvPr id="313" name="Google Shape;313;p57"/>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Final tips</a:t>
            </a:r>
            <a:endParaRPr sz="2400">
              <a:solidFill>
                <a:srgbClr val="4285F4"/>
              </a:solidFill>
              <a:latin typeface="Google Sans"/>
              <a:ea typeface="Google Sans"/>
              <a:cs typeface="Google Sans"/>
              <a:sym typeface="Google Sans"/>
            </a:endParaRPr>
          </a:p>
        </p:txBody>
      </p:sp>
      <p:sp>
        <p:nvSpPr>
          <p:cNvPr id="314" name="Google Shape;314;p57"/>
          <p:cNvSpPr txBox="1"/>
          <p:nvPr/>
        </p:nvSpPr>
        <p:spPr>
          <a:xfrm>
            <a:off x="964975" y="1377825"/>
            <a:ext cx="7517100" cy="2353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Use the tools you have</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Quantify with data</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Invert the negatives</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Give credit to personal experience</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8"/>
          <p:cNvSpPr txBox="1"/>
          <p:nvPr>
            <p:ph idx="1" type="subTitle"/>
          </p:nvPr>
        </p:nvSpPr>
        <p:spPr>
          <a:xfrm>
            <a:off x="964975" y="2038350"/>
            <a:ext cx="5037900" cy="12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a:t>It’s time</a:t>
            </a:r>
            <a:endParaRPr sz="4800"/>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3" name="Shape 323"/>
        <p:cNvGrpSpPr/>
        <p:nvPr/>
      </p:nvGrpSpPr>
      <p:grpSpPr>
        <a:xfrm>
          <a:off x="0" y="0"/>
          <a:ext cx="0" cy="0"/>
          <a:chOff x="0" y="0"/>
          <a:chExt cx="0" cy="0"/>
        </a:xfrm>
      </p:grpSpPr>
      <p:sp>
        <p:nvSpPr>
          <p:cNvPr id="324" name="Google Shape;324;p59"/>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Write your bio</a:t>
            </a:r>
            <a:endParaRPr sz="2400">
              <a:solidFill>
                <a:srgbClr val="4285F4"/>
              </a:solidFill>
              <a:latin typeface="Google Sans"/>
              <a:ea typeface="Google Sans"/>
              <a:cs typeface="Google Sans"/>
              <a:sym typeface="Google Sans"/>
            </a:endParaRPr>
          </a:p>
        </p:txBody>
      </p:sp>
      <p:sp>
        <p:nvSpPr>
          <p:cNvPr id="325" name="Google Shape;325;p59"/>
          <p:cNvSpPr txBox="1"/>
          <p:nvPr/>
        </p:nvSpPr>
        <p:spPr>
          <a:xfrm>
            <a:off x="964975" y="1377825"/>
            <a:ext cx="7517100" cy="235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45863"/>
                </a:solidFill>
                <a:latin typeface="Google Sans"/>
                <a:ea typeface="Google Sans"/>
                <a:cs typeface="Google Sans"/>
                <a:sym typeface="Google Sans"/>
              </a:rPr>
              <a:t>Write a short draft of your bio</a:t>
            </a:r>
            <a:endParaRPr>
              <a:solidFill>
                <a:srgbClr val="445863"/>
              </a:solidFill>
              <a:latin typeface="Google Sans"/>
              <a:ea typeface="Google Sans"/>
              <a:cs typeface="Google Sans"/>
              <a:sym typeface="Google Sans"/>
            </a:endParaRPr>
          </a:p>
          <a:p>
            <a:pPr indent="-317500" lvl="0" marL="457200" rtl="0" algn="l">
              <a:lnSpc>
                <a:spcPct val="115000"/>
              </a:lnSpc>
              <a:spcBef>
                <a:spcPts val="100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 work at/do __________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I’ve been a __________ for ____ years</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recently, I _________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 organize 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 build/I’ve built 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 lead/I’ve led 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In my spare time, I 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I’m obsessed with/have a passion for 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What’s unique about me is ________</a:t>
            </a:r>
            <a:endParaRPr>
              <a:solidFill>
                <a:srgbClr val="445863"/>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9" name="Shape 329"/>
        <p:cNvGrpSpPr/>
        <p:nvPr/>
      </p:nvGrpSpPr>
      <p:grpSpPr>
        <a:xfrm>
          <a:off x="0" y="0"/>
          <a:ext cx="0" cy="0"/>
          <a:chOff x="0" y="0"/>
          <a:chExt cx="0" cy="0"/>
        </a:xfrm>
      </p:grpSpPr>
      <p:sp>
        <p:nvSpPr>
          <p:cNvPr id="330" name="Google Shape;330;p60"/>
          <p:cNvSpPr txBox="1"/>
          <p:nvPr/>
        </p:nvSpPr>
        <p:spPr>
          <a:xfrm>
            <a:off x="3437300" y="641500"/>
            <a:ext cx="2418300" cy="360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Adaptable</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Adventurous</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Brave</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Collaborative</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Creative</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Curious</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Decisive</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Driven</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Effective </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communicator</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Empathetic</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Empower</a:t>
            </a:r>
            <a:endParaRPr sz="1500">
              <a:solidFill>
                <a:srgbClr val="4285F4"/>
              </a:solidFill>
              <a:latin typeface="Google Sans"/>
              <a:ea typeface="Google Sans"/>
              <a:cs typeface="Google Sans"/>
              <a:sym typeface="Google Sans"/>
            </a:endParaRPr>
          </a:p>
          <a:p>
            <a:pPr indent="0" lvl="0" marL="0" rtl="0" algn="l">
              <a:spcBef>
                <a:spcPts val="0"/>
              </a:spcBef>
              <a:spcAft>
                <a:spcPts val="0"/>
              </a:spcAft>
              <a:buNone/>
            </a:pPr>
            <a:r>
              <a:t/>
            </a:r>
            <a:endParaRPr sz="1500">
              <a:solidFill>
                <a:srgbClr val="4285F4"/>
              </a:solidFill>
              <a:latin typeface="Google Sans"/>
              <a:ea typeface="Google Sans"/>
              <a:cs typeface="Google Sans"/>
              <a:sym typeface="Google Sans"/>
            </a:endParaRPr>
          </a:p>
        </p:txBody>
      </p:sp>
      <p:sp>
        <p:nvSpPr>
          <p:cNvPr id="331" name="Google Shape;331;p60"/>
          <p:cNvSpPr txBox="1"/>
          <p:nvPr/>
        </p:nvSpPr>
        <p:spPr>
          <a:xfrm>
            <a:off x="4948625" y="641500"/>
            <a:ext cx="2241300" cy="360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Honest</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Hard-working</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Passionate</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Persistent</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Problem solve</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Proactive</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Purpose-driven</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Resilient</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Responsible</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Strategic</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Transparent</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Visionary</a:t>
            </a:r>
            <a:endParaRPr sz="1500">
              <a:solidFill>
                <a:srgbClr val="4285F4"/>
              </a:solidFill>
              <a:latin typeface="Google Sans"/>
              <a:ea typeface="Google Sans"/>
              <a:cs typeface="Google Sans"/>
              <a:sym typeface="Google Sans"/>
            </a:endParaRPr>
          </a:p>
          <a:p>
            <a:pPr indent="0" lvl="0" marL="0" rtl="0" algn="l">
              <a:spcBef>
                <a:spcPts val="0"/>
              </a:spcBef>
              <a:spcAft>
                <a:spcPts val="0"/>
              </a:spcAft>
              <a:buNone/>
            </a:pPr>
            <a:r>
              <a:t/>
            </a:r>
            <a:endParaRPr sz="1500">
              <a:solidFill>
                <a:srgbClr val="4285F4"/>
              </a:solidFill>
              <a:latin typeface="Google Sans"/>
              <a:ea typeface="Google Sans"/>
              <a:cs typeface="Google Sans"/>
              <a:sym typeface="Google Sans"/>
            </a:endParaRPr>
          </a:p>
        </p:txBody>
      </p:sp>
      <p:sp>
        <p:nvSpPr>
          <p:cNvPr id="332" name="Google Shape;332;p60"/>
          <p:cNvSpPr txBox="1"/>
          <p:nvPr/>
        </p:nvSpPr>
        <p:spPr>
          <a:xfrm>
            <a:off x="6405425" y="641500"/>
            <a:ext cx="2017200" cy="33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Advanced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Amplified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Authored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Built</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Created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Coordinated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Consulted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Designed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Developed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Diagnosed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Established</a:t>
            </a:r>
            <a:endParaRPr sz="1500">
              <a:solidFill>
                <a:srgbClr val="4285F4"/>
              </a:solidFill>
              <a:latin typeface="Google Sans"/>
              <a:ea typeface="Google Sans"/>
              <a:cs typeface="Google Sans"/>
              <a:sym typeface="Google Sans"/>
            </a:endParaRPr>
          </a:p>
          <a:p>
            <a:pPr indent="0" lvl="0" marL="0" rtl="0" algn="l">
              <a:spcBef>
                <a:spcPts val="0"/>
              </a:spcBef>
              <a:spcAft>
                <a:spcPts val="0"/>
              </a:spcAft>
              <a:buNone/>
            </a:pPr>
            <a:r>
              <a:rPr lang="en" sz="1500">
                <a:solidFill>
                  <a:srgbClr val="4285F4"/>
                </a:solidFill>
                <a:latin typeface="Google Sans"/>
                <a:ea typeface="Google Sans"/>
                <a:cs typeface="Google Sans"/>
                <a:sym typeface="Google Sans"/>
              </a:rPr>
              <a:t>Executed</a:t>
            </a:r>
            <a:endParaRPr sz="1500">
              <a:solidFill>
                <a:srgbClr val="4285F4"/>
              </a:solidFill>
              <a:latin typeface="Google Sans"/>
              <a:ea typeface="Google Sans"/>
              <a:cs typeface="Google Sans"/>
              <a:sym typeface="Google Sans"/>
            </a:endParaRPr>
          </a:p>
        </p:txBody>
      </p:sp>
      <p:sp>
        <p:nvSpPr>
          <p:cNvPr id="333" name="Google Shape;333;p60"/>
          <p:cNvSpPr txBox="1"/>
          <p:nvPr/>
        </p:nvSpPr>
        <p:spPr>
          <a:xfrm>
            <a:off x="7804825" y="641500"/>
            <a:ext cx="1958400" cy="33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Identified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Implemented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Inspired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Launched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Measured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Mentored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Negotiated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Organized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Oversaw</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Pioneered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Produced</a:t>
            </a:r>
            <a:endParaRPr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500">
                <a:solidFill>
                  <a:srgbClr val="4285F4"/>
                </a:solidFill>
                <a:latin typeface="Google Sans"/>
                <a:ea typeface="Google Sans"/>
                <a:cs typeface="Google Sans"/>
                <a:sym typeface="Google Sans"/>
              </a:rPr>
              <a:t>Streamlined</a:t>
            </a:r>
            <a:endParaRPr sz="1500">
              <a:solidFill>
                <a:srgbClr val="4285F4"/>
              </a:solidFill>
              <a:latin typeface="Google Sans"/>
              <a:ea typeface="Google Sans"/>
              <a:cs typeface="Google Sans"/>
              <a:sym typeface="Google Sans"/>
            </a:endParaRPr>
          </a:p>
        </p:txBody>
      </p:sp>
      <p:sp>
        <p:nvSpPr>
          <p:cNvPr id="334" name="Google Shape;334;p60"/>
          <p:cNvSpPr txBox="1"/>
          <p:nvPr/>
        </p:nvSpPr>
        <p:spPr>
          <a:xfrm>
            <a:off x="2860775" y="111150"/>
            <a:ext cx="3750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rgbClr val="666666"/>
                </a:solidFill>
                <a:latin typeface="Google Sans"/>
                <a:ea typeface="Google Sans"/>
                <a:cs typeface="Google Sans"/>
                <a:sym typeface="Google Sans"/>
              </a:rPr>
              <a:t>Descriptive adjectives</a:t>
            </a:r>
            <a:endParaRPr i="1" sz="1700">
              <a:solidFill>
                <a:srgbClr val="666666"/>
              </a:solidFill>
              <a:latin typeface="Google Sans"/>
              <a:ea typeface="Google Sans"/>
              <a:cs typeface="Google Sans"/>
              <a:sym typeface="Google Sans"/>
            </a:endParaRPr>
          </a:p>
        </p:txBody>
      </p:sp>
      <p:sp>
        <p:nvSpPr>
          <p:cNvPr id="335" name="Google Shape;335;p60"/>
          <p:cNvSpPr txBox="1"/>
          <p:nvPr/>
        </p:nvSpPr>
        <p:spPr>
          <a:xfrm>
            <a:off x="5799525" y="72700"/>
            <a:ext cx="3750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rgbClr val="666666"/>
                </a:solidFill>
                <a:latin typeface="Google Sans"/>
                <a:ea typeface="Google Sans"/>
                <a:cs typeface="Google Sans"/>
                <a:sym typeface="Google Sans"/>
              </a:rPr>
              <a:t>Action verbs</a:t>
            </a:r>
            <a:endParaRPr i="1" sz="1700">
              <a:solidFill>
                <a:srgbClr val="666666"/>
              </a:solidFill>
              <a:latin typeface="Google Sans"/>
              <a:ea typeface="Google Sans"/>
              <a:cs typeface="Google Sans"/>
              <a:sym typeface="Google Sans"/>
            </a:endParaRPr>
          </a:p>
        </p:txBody>
      </p:sp>
      <p:sp>
        <p:nvSpPr>
          <p:cNvPr id="336" name="Google Shape;336;p60"/>
          <p:cNvSpPr txBox="1"/>
          <p:nvPr/>
        </p:nvSpPr>
        <p:spPr>
          <a:xfrm>
            <a:off x="-178025" y="692025"/>
            <a:ext cx="7517100" cy="2353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 work at/do __________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I’ve been a ________ for ____ years</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recently, I _________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 organize 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 build/I’ve built 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 lead/I’ve led 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In my spare time, I ________</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I’m obsessed with/have a passion for</a:t>
            </a:r>
            <a:endParaRPr>
              <a:solidFill>
                <a:srgbClr val="445863"/>
              </a:solidFill>
              <a:latin typeface="Google Sans"/>
              <a:ea typeface="Google Sans"/>
              <a:cs typeface="Google Sans"/>
              <a:sym typeface="Google Sans"/>
            </a:endParaRPr>
          </a:p>
          <a:p>
            <a:pPr indent="-317500" lvl="0" marL="457200" rtl="0" algn="l">
              <a:lnSpc>
                <a:spcPct val="115000"/>
              </a:lnSpc>
              <a:spcBef>
                <a:spcPts val="0"/>
              </a:spcBef>
              <a:spcAft>
                <a:spcPts val="0"/>
              </a:spcAft>
              <a:buClr>
                <a:srgbClr val="445863"/>
              </a:buClr>
              <a:buSzPts val="1400"/>
              <a:buFont typeface="Google Sans"/>
              <a:buChar char="●"/>
            </a:pPr>
            <a:r>
              <a:rPr lang="en">
                <a:solidFill>
                  <a:srgbClr val="445863"/>
                </a:solidFill>
                <a:latin typeface="Google Sans"/>
                <a:ea typeface="Google Sans"/>
                <a:cs typeface="Google Sans"/>
                <a:sym typeface="Google Sans"/>
              </a:rPr>
              <a:t>What’s unique about me is __</a:t>
            </a:r>
            <a:endParaRPr>
              <a:solidFill>
                <a:srgbClr val="445863"/>
              </a:solidFill>
              <a:latin typeface="Google Sans"/>
              <a:ea typeface="Google Sans"/>
              <a:cs typeface="Google Sans"/>
              <a:sym typeface="Google Sans"/>
            </a:endParaRPr>
          </a:p>
        </p:txBody>
      </p:sp>
      <p:pic>
        <p:nvPicPr>
          <p:cNvPr descr="Welcome to the sleepy lofi hip hop radio. This playlist contains the smoothest lofi hip hop beats, perfect to help you chill or fall asleep 💤&#10;&#10;🎼 Listen to the playlist on Spotify, Apple music and more&#10;→ https://bit.ly/chilledcow-playlists&#10;&#10;🧡 Lofi Girl figurine (limited edition)&#10;→ https://bit.ly/lofigirl-figurine&#10;&#10;💬 Join the Discord server &#10;→ https://bit.ly/chilledcow-discord&#10;&#10;👕 Check out the ChilledCow merch&#10;→ https://bit.ly/chilledcow-merch&#10;&#10;🌎 Follow ChilledCow everywhere&#10;→ https://bit.ly/chilledcow-instagram&#10;→ https://bit.ly/chilledcow-facebook&#10;→ https://bit.ly/chilledcow-twitter&#10;&#10;🎧 Subscribe to my 2nd channel DreamyCow&#10;→ https://bit.ly/dreamy-cow&#10;&#10;📚 Listen to the 1st radio to help you study&#10;→ http://bit.ly/chilledcow-study&#10;&#10;📌Update &#10;- 15/12/2020 New beats added&#10;&#10;🎨 Illustration by Basile Gouttenoire&#10;→ https://www.artstation.com/bazart&#10;&#10;🎥 Animation by Nathalie Baraton&#10;→ https://www.instagram.com/nathalie.baraton/&#10;&#10;📝 Submissions&#10;→  https://bit.ly/chilledcow-submissions" id="337" name="Google Shape;337;p60" title="lofi hip hop radio - beats to sleep/chill to">
            <a:hlinkClick r:id="rId3"/>
          </p:cNvPr>
          <p:cNvPicPr preferRelativeResize="0"/>
          <p:nvPr/>
        </p:nvPicPr>
        <p:blipFill>
          <a:blip r:embed="rId4">
            <a:alphaModFix/>
          </a:blip>
          <a:stretch>
            <a:fillRect/>
          </a:stretch>
        </p:blipFill>
        <p:spPr>
          <a:xfrm>
            <a:off x="-12" y="3807225"/>
            <a:ext cx="1833974" cy="137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 name="Shape 111"/>
        <p:cNvGrpSpPr/>
        <p:nvPr/>
      </p:nvGrpSpPr>
      <p:grpSpPr>
        <a:xfrm>
          <a:off x="0" y="0"/>
          <a:ext cx="0" cy="0"/>
          <a:chOff x="0" y="0"/>
          <a:chExt cx="0" cy="0"/>
        </a:xfrm>
      </p:grpSpPr>
      <p:sp>
        <p:nvSpPr>
          <p:cNvPr id="112" name="Google Shape;112;p25"/>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During this training feel free to...</a:t>
            </a:r>
            <a:endParaRPr sz="2400">
              <a:solidFill>
                <a:srgbClr val="4285F4"/>
              </a:solidFill>
              <a:latin typeface="Google Sans"/>
              <a:ea typeface="Google Sans"/>
              <a:cs typeface="Google Sans"/>
              <a:sym typeface="Google Sans"/>
            </a:endParaRPr>
          </a:p>
        </p:txBody>
      </p:sp>
      <p:sp>
        <p:nvSpPr>
          <p:cNvPr id="113" name="Google Shape;113;p25"/>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Ask a question</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Have a notes app open or piece of paper handy for activities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Take pictures of the slides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1000"/>
              </a:spcAft>
              <a:buClr>
                <a:srgbClr val="445863"/>
              </a:buClr>
              <a:buSzPts val="1800"/>
              <a:buFont typeface="Google Sans"/>
              <a:buChar char="●"/>
            </a:pPr>
            <a:r>
              <a:rPr lang="en" sz="1800">
                <a:solidFill>
                  <a:srgbClr val="445863"/>
                </a:solidFill>
                <a:latin typeface="Google Sans"/>
                <a:ea typeface="Google Sans"/>
                <a:cs typeface="Google Sans"/>
                <a:sym typeface="Google Sans"/>
              </a:rPr>
              <a:t>Ask me to repeat or rephrase something</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1" name="Shape 341"/>
        <p:cNvGrpSpPr/>
        <p:nvPr/>
      </p:nvGrpSpPr>
      <p:grpSpPr>
        <a:xfrm>
          <a:off x="0" y="0"/>
          <a:ext cx="0" cy="0"/>
          <a:chOff x="0" y="0"/>
          <a:chExt cx="0" cy="0"/>
        </a:xfrm>
      </p:grpSpPr>
      <p:sp>
        <p:nvSpPr>
          <p:cNvPr id="342" name="Google Shape;342;p61"/>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Homework: finalize your bio</a:t>
            </a:r>
            <a:endParaRPr sz="2400">
              <a:solidFill>
                <a:srgbClr val="4285F4"/>
              </a:solidFill>
              <a:latin typeface="Google Sans"/>
              <a:ea typeface="Google Sans"/>
              <a:cs typeface="Google Sans"/>
              <a:sym typeface="Google Sans"/>
            </a:endParaRPr>
          </a:p>
        </p:txBody>
      </p:sp>
      <p:sp>
        <p:nvSpPr>
          <p:cNvPr id="343" name="Google Shape;343;p61"/>
          <p:cNvSpPr txBox="1"/>
          <p:nvPr/>
        </p:nvSpPr>
        <p:spPr>
          <a:xfrm>
            <a:off x="964975" y="1377825"/>
            <a:ext cx="7224300" cy="235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45863"/>
                </a:solidFill>
                <a:latin typeface="Google Sans"/>
                <a:ea typeface="Google Sans"/>
                <a:cs typeface="Google Sans"/>
                <a:sym typeface="Google Sans"/>
              </a:rPr>
              <a:t>Writing a bio is HARD, but you’ve already taken the first step.</a:t>
            </a:r>
            <a:endParaRPr sz="1800">
              <a:solidFill>
                <a:srgbClr val="445863"/>
              </a:solidFill>
              <a:latin typeface="Google Sans"/>
              <a:ea typeface="Google Sans"/>
              <a:cs typeface="Google Sans"/>
              <a:sym typeface="Google Sans"/>
            </a:endParaRPr>
          </a:p>
          <a:p>
            <a:pPr indent="0" lvl="0" marL="0" rtl="0" algn="l">
              <a:lnSpc>
                <a:spcPct val="150000"/>
              </a:lnSpc>
              <a:spcBef>
                <a:spcPts val="1000"/>
              </a:spcBef>
              <a:spcAft>
                <a:spcPts val="1000"/>
              </a:spcAft>
              <a:buNone/>
            </a:pPr>
            <a:r>
              <a:rPr lang="en" sz="1800">
                <a:solidFill>
                  <a:srgbClr val="445863"/>
                </a:solidFill>
                <a:latin typeface="Google Sans"/>
                <a:ea typeface="Google Sans"/>
                <a:cs typeface="Google Sans"/>
                <a:sym typeface="Google Sans"/>
              </a:rPr>
              <a:t>We’ll send some follow-up materials that will help you perfect and polish your bio</a:t>
            </a:r>
            <a:endParaRPr>
              <a:solidFill>
                <a:srgbClr val="445863"/>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2"/>
          <p:cNvSpPr txBox="1"/>
          <p:nvPr>
            <p:ph idx="1" type="subTitle"/>
          </p:nvPr>
        </p:nvSpPr>
        <p:spPr>
          <a:xfrm>
            <a:off x="964975" y="2038350"/>
            <a:ext cx="5037900" cy="12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a:t>Wrap up</a:t>
            </a:r>
            <a:endParaRPr sz="4800"/>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2" name="Shape 352"/>
        <p:cNvGrpSpPr/>
        <p:nvPr/>
      </p:nvGrpSpPr>
      <p:grpSpPr>
        <a:xfrm>
          <a:off x="0" y="0"/>
          <a:ext cx="0" cy="0"/>
          <a:chOff x="0" y="0"/>
          <a:chExt cx="0" cy="0"/>
        </a:xfrm>
      </p:grpSpPr>
      <p:sp>
        <p:nvSpPr>
          <p:cNvPr id="353" name="Google Shape;353;p63"/>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Looking back...</a:t>
            </a:r>
            <a:endParaRPr sz="2400">
              <a:solidFill>
                <a:srgbClr val="4285F4"/>
              </a:solidFill>
              <a:latin typeface="Google Sans"/>
              <a:ea typeface="Google Sans"/>
              <a:cs typeface="Google Sans"/>
              <a:sym typeface="Google Sans"/>
            </a:endParaRPr>
          </a:p>
        </p:txBody>
      </p:sp>
      <p:sp>
        <p:nvSpPr>
          <p:cNvPr id="354" name="Google Shape;354;p63"/>
          <p:cNvSpPr txBox="1"/>
          <p:nvPr/>
        </p:nvSpPr>
        <p:spPr>
          <a:xfrm>
            <a:off x="964975" y="1377825"/>
            <a:ext cx="7517100" cy="2353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Talked about Imposter Syndrome</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10 accomplishments</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5 things we can teach</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5 shiny baubles</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Listed our: roles, skills, strengths, experiences and values</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Rephrased with active language</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0"/>
              </a:spcAft>
              <a:buClr>
                <a:srgbClr val="445863"/>
              </a:buClr>
              <a:buSzPts val="1800"/>
              <a:buFont typeface="Google Sans"/>
              <a:buChar char="●"/>
            </a:pPr>
            <a:r>
              <a:rPr b="1" lang="en" sz="1800">
                <a:solidFill>
                  <a:srgbClr val="445863"/>
                </a:solidFill>
                <a:latin typeface="Google Sans"/>
                <a:ea typeface="Google Sans"/>
                <a:cs typeface="Google Sans"/>
                <a:sym typeface="Google Sans"/>
              </a:rPr>
              <a:t>WROTE A (first draft) BIO!</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4"/>
          <p:cNvSpPr txBox="1"/>
          <p:nvPr>
            <p:ph type="title"/>
          </p:nvPr>
        </p:nvSpPr>
        <p:spPr>
          <a:xfrm>
            <a:off x="2415900" y="1434250"/>
            <a:ext cx="588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6000"/>
              <a:t>Thank you!</a:t>
            </a:r>
            <a:endParaRPr sz="6000"/>
          </a:p>
        </p:txBody>
      </p:sp>
      <p:sp>
        <p:nvSpPr>
          <p:cNvPr id="360" name="Google Shape;360;p64"/>
          <p:cNvSpPr txBox="1"/>
          <p:nvPr>
            <p:ph idx="4294967295" type="subTitle"/>
          </p:nvPr>
        </p:nvSpPr>
        <p:spPr>
          <a:xfrm>
            <a:off x="3982237" y="2588500"/>
            <a:ext cx="57705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Google Sans"/>
                <a:ea typeface="Google Sans"/>
                <a:cs typeface="Google Sans"/>
                <a:sym typeface="Google Sans"/>
              </a:rPr>
              <a:t>Let’s connect!</a:t>
            </a:r>
            <a:endParaRPr sz="2600">
              <a:latin typeface="Google Sans"/>
              <a:ea typeface="Google Sans"/>
              <a:cs typeface="Google Sans"/>
              <a:sym typeface="Google Sans"/>
            </a:endParaRPr>
          </a:p>
          <a:p>
            <a:pPr indent="0" lvl="0" marL="0" rtl="0" algn="l">
              <a:spcBef>
                <a:spcPts val="0"/>
              </a:spcBef>
              <a:spcAft>
                <a:spcPts val="0"/>
              </a:spcAft>
              <a:buNone/>
            </a:pPr>
            <a:r>
              <a:t/>
            </a:r>
            <a:endParaRPr sz="2600">
              <a:latin typeface="Google Sans"/>
              <a:ea typeface="Google Sans"/>
              <a:cs typeface="Google Sans"/>
              <a:sym typeface="Google Sans"/>
            </a:endParaRPr>
          </a:p>
        </p:txBody>
      </p:sp>
      <p:sp>
        <p:nvSpPr>
          <p:cNvPr id="361" name="Google Shape;361;p64"/>
          <p:cNvSpPr/>
          <p:nvPr/>
        </p:nvSpPr>
        <p:spPr>
          <a:xfrm>
            <a:off x="2552700" y="2495550"/>
            <a:ext cx="1256400" cy="125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5" name="Shape 365"/>
        <p:cNvGrpSpPr/>
        <p:nvPr/>
      </p:nvGrpSpPr>
      <p:grpSpPr>
        <a:xfrm>
          <a:off x="0" y="0"/>
          <a:ext cx="0" cy="0"/>
          <a:chOff x="0" y="0"/>
          <a:chExt cx="0" cy="0"/>
        </a:xfrm>
      </p:grpSpPr>
      <p:sp>
        <p:nvSpPr>
          <p:cNvPr id="366" name="Google Shape;366;p65"/>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Additional resources (to send / add to chat)</a:t>
            </a:r>
            <a:endParaRPr sz="2400">
              <a:solidFill>
                <a:srgbClr val="4285F4"/>
              </a:solidFill>
              <a:latin typeface="Google Sans"/>
              <a:ea typeface="Google Sans"/>
              <a:cs typeface="Google Sans"/>
              <a:sym typeface="Google Sans"/>
            </a:endParaRPr>
          </a:p>
        </p:txBody>
      </p:sp>
      <p:sp>
        <p:nvSpPr>
          <p:cNvPr id="367" name="Google Shape;367;p65"/>
          <p:cNvSpPr txBox="1"/>
          <p:nvPr/>
        </p:nvSpPr>
        <p:spPr>
          <a:xfrm>
            <a:off x="964975" y="1377825"/>
            <a:ext cx="7517100" cy="2353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45863"/>
              </a:buClr>
              <a:buSzPts val="1800"/>
              <a:buFont typeface="Google Sans"/>
              <a:buChar char="●"/>
            </a:pPr>
            <a:r>
              <a:rPr lang="en" sz="1800" u="sng">
                <a:solidFill>
                  <a:schemeClr val="hlink"/>
                </a:solidFill>
                <a:latin typeface="Google Sans"/>
                <a:ea typeface="Google Sans"/>
                <a:cs typeface="Google Sans"/>
                <a:sym typeface="Google Sans"/>
                <a:hlinkClick r:id="rId3"/>
              </a:rPr>
              <a:t>“The professional bio template”</a:t>
            </a:r>
            <a:endParaRPr b="1" sz="1800">
              <a:solidFill>
                <a:srgbClr val="445863"/>
              </a:solidFill>
              <a:latin typeface="Google Sans"/>
              <a:ea typeface="Google Sans"/>
              <a:cs typeface="Google Sans"/>
              <a:sym typeface="Google Sans"/>
            </a:endParaRPr>
          </a:p>
          <a:p>
            <a:pPr indent="-342900" lvl="0" marL="457200" rtl="0" algn="l">
              <a:lnSpc>
                <a:spcPct val="115000"/>
              </a:lnSpc>
              <a:spcBef>
                <a:spcPts val="0"/>
              </a:spcBef>
              <a:spcAft>
                <a:spcPts val="0"/>
              </a:spcAft>
              <a:buClr>
                <a:srgbClr val="445863"/>
              </a:buClr>
              <a:buSzPts val="1800"/>
              <a:buFont typeface="Google Sans"/>
              <a:buChar char="●"/>
            </a:pPr>
            <a:r>
              <a:rPr lang="en" sz="1800" u="sng">
                <a:solidFill>
                  <a:schemeClr val="hlink"/>
                </a:solidFill>
                <a:latin typeface="Google Sans"/>
                <a:ea typeface="Google Sans"/>
                <a:cs typeface="Google Sans"/>
                <a:sym typeface="Google Sans"/>
                <a:hlinkClick r:id="rId4"/>
              </a:rPr>
              <a:t>“How to write a badass professional bio for every platform”</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0"/>
              </a:spcBef>
              <a:spcAft>
                <a:spcPts val="0"/>
              </a:spcAft>
              <a:buClr>
                <a:srgbClr val="445863"/>
              </a:buClr>
              <a:buSzPts val="1800"/>
              <a:buFont typeface="Google Sans"/>
              <a:buChar char="●"/>
            </a:pPr>
            <a:r>
              <a:rPr lang="en" sz="1800" u="sng">
                <a:solidFill>
                  <a:schemeClr val="hlink"/>
                </a:solidFill>
                <a:latin typeface="Google Sans"/>
                <a:ea typeface="Google Sans"/>
                <a:cs typeface="Google Sans"/>
                <a:sym typeface="Google Sans"/>
                <a:hlinkClick r:id="rId5"/>
              </a:rPr>
              <a:t>11 of the best professional bio examples we’ve ever seen”</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0"/>
              </a:spcBef>
              <a:spcAft>
                <a:spcPts val="0"/>
              </a:spcAft>
              <a:buClr>
                <a:srgbClr val="445863"/>
              </a:buClr>
              <a:buSzPts val="1800"/>
              <a:buFont typeface="Google Sans"/>
              <a:buChar char="●"/>
            </a:pPr>
            <a:r>
              <a:rPr lang="en" sz="1800" u="sng">
                <a:solidFill>
                  <a:schemeClr val="hlink"/>
                </a:solidFill>
                <a:latin typeface="Google Sans"/>
                <a:ea typeface="Google Sans"/>
                <a:cs typeface="Google Sans"/>
                <a:sym typeface="Google Sans"/>
                <a:hlinkClick r:id="rId6"/>
              </a:rPr>
              <a:t>“185 action verbs that’ll make your resume shine”</a:t>
            </a:r>
            <a:endParaRPr sz="1800">
              <a:solidFill>
                <a:srgbClr val="445863"/>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7" name="Shape 117"/>
        <p:cNvGrpSpPr/>
        <p:nvPr/>
      </p:nvGrpSpPr>
      <p:grpSpPr>
        <a:xfrm>
          <a:off x="0" y="0"/>
          <a:ext cx="0" cy="0"/>
          <a:chOff x="0" y="0"/>
          <a:chExt cx="0" cy="0"/>
        </a:xfrm>
      </p:grpSpPr>
      <p:sp>
        <p:nvSpPr>
          <p:cNvPr id="118" name="Google Shape;118;p26"/>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Speak from your experience</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Use the chat to share and meet others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Send words (or emojis) of encouragement and recognition</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What’s shared here stays here</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Be focused, be present and HAVE FUN</a:t>
            </a:r>
            <a:endParaRPr sz="1800">
              <a:solidFill>
                <a:srgbClr val="445863"/>
              </a:solidFill>
              <a:latin typeface="Google Sans"/>
              <a:ea typeface="Google Sans"/>
              <a:cs typeface="Google Sans"/>
              <a:sym typeface="Google Sans"/>
            </a:endParaRPr>
          </a:p>
          <a:p>
            <a:pPr indent="0" lvl="0" marL="457200" rtl="0" algn="l">
              <a:lnSpc>
                <a:spcPct val="115000"/>
              </a:lnSpc>
              <a:spcBef>
                <a:spcPts val="1000"/>
              </a:spcBef>
              <a:spcAft>
                <a:spcPts val="1000"/>
              </a:spcAft>
              <a:buNone/>
            </a:pPr>
            <a:r>
              <a:t/>
            </a:r>
            <a:endParaRPr sz="1800">
              <a:solidFill>
                <a:srgbClr val="445863"/>
              </a:solidFill>
              <a:latin typeface="Google Sans"/>
              <a:ea typeface="Google Sans"/>
              <a:cs typeface="Google Sans"/>
              <a:sym typeface="Google Sans"/>
            </a:endParaRPr>
          </a:p>
        </p:txBody>
      </p:sp>
      <p:sp>
        <p:nvSpPr>
          <p:cNvPr id="119" name="Google Shape;119;p26"/>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Our agreement:</a:t>
            </a:r>
            <a:endParaRPr sz="2400">
              <a:solidFill>
                <a:srgbClr val="4285F4"/>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 name="Shape 123"/>
        <p:cNvGrpSpPr/>
        <p:nvPr/>
      </p:nvGrpSpPr>
      <p:grpSpPr>
        <a:xfrm>
          <a:off x="0" y="0"/>
          <a:ext cx="0" cy="0"/>
          <a:chOff x="0" y="0"/>
          <a:chExt cx="0" cy="0"/>
        </a:xfrm>
      </p:grpSpPr>
      <p:sp>
        <p:nvSpPr>
          <p:cNvPr id="124" name="Google Shape;124;p27"/>
          <p:cNvSpPr txBox="1"/>
          <p:nvPr/>
        </p:nvSpPr>
        <p:spPr>
          <a:xfrm>
            <a:off x="964975" y="1682634"/>
            <a:ext cx="7224300" cy="2353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One thing you hope to get from this session</a:t>
            </a:r>
            <a:endParaRPr sz="1800">
              <a:solidFill>
                <a:srgbClr val="445863"/>
              </a:solidFill>
              <a:latin typeface="Google Sans"/>
              <a:ea typeface="Google Sans"/>
              <a:cs typeface="Google Sans"/>
              <a:sym typeface="Google Sans"/>
            </a:endParaRPr>
          </a:p>
          <a:p>
            <a:pPr indent="-342900" lvl="0" marL="457200" rtl="0" algn="l">
              <a:lnSpc>
                <a:spcPct val="150000"/>
              </a:lnSpc>
              <a:spcBef>
                <a:spcPts val="0"/>
              </a:spcBef>
              <a:spcAft>
                <a:spcPts val="1000"/>
              </a:spcAft>
              <a:buClr>
                <a:srgbClr val="445863"/>
              </a:buClr>
              <a:buSzPts val="1800"/>
              <a:buFont typeface="Google Sans"/>
              <a:buChar char="●"/>
            </a:pPr>
            <a:r>
              <a:rPr lang="en" sz="1800">
                <a:solidFill>
                  <a:srgbClr val="445863"/>
                </a:solidFill>
                <a:latin typeface="Google Sans"/>
                <a:ea typeface="Google Sans"/>
                <a:cs typeface="Google Sans"/>
                <a:sym typeface="Google Sans"/>
              </a:rPr>
              <a:t>One emoji that describes your mood right now</a:t>
            </a:r>
            <a:endParaRPr sz="1800">
              <a:solidFill>
                <a:srgbClr val="445863"/>
              </a:solidFill>
              <a:latin typeface="Google Sans"/>
              <a:ea typeface="Google Sans"/>
              <a:cs typeface="Google Sans"/>
              <a:sym typeface="Google Sans"/>
            </a:endParaRPr>
          </a:p>
        </p:txBody>
      </p:sp>
      <p:sp>
        <p:nvSpPr>
          <p:cNvPr id="125" name="Google Shape;125;p27"/>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Introduce yourself in the chat</a:t>
            </a:r>
            <a:endParaRPr sz="2400">
              <a:solidFill>
                <a:srgbClr val="4285F4"/>
              </a:solidFill>
              <a:latin typeface="Google Sans"/>
              <a:ea typeface="Google Sans"/>
              <a:cs typeface="Google Sans"/>
              <a:sym typeface="Google Sans"/>
            </a:endParaRPr>
          </a:p>
        </p:txBody>
      </p:sp>
      <p:sp>
        <p:nvSpPr>
          <p:cNvPr id="126" name="Google Shape;126;p27"/>
          <p:cNvSpPr txBox="1"/>
          <p:nvPr/>
        </p:nvSpPr>
        <p:spPr>
          <a:xfrm>
            <a:off x="6854075" y="1651700"/>
            <a:ext cx="2017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t>😆🥳🧐</a:t>
            </a:r>
            <a:endParaRPr sz="4800"/>
          </a:p>
          <a:p>
            <a:pPr indent="0" lvl="0" marL="0" rtl="0" algn="l">
              <a:spcBef>
                <a:spcPts val="0"/>
              </a:spcBef>
              <a:spcAft>
                <a:spcPts val="0"/>
              </a:spcAft>
              <a:buNone/>
            </a:pPr>
            <a:r>
              <a:rPr lang="en" sz="4800"/>
              <a:t>🤓😴🤠</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8"/>
          <p:cNvPicPr preferRelativeResize="0"/>
          <p:nvPr/>
        </p:nvPicPr>
        <p:blipFill>
          <a:blip r:embed="rId3">
            <a:alphaModFix/>
          </a:blip>
          <a:stretch>
            <a:fillRect/>
          </a:stretch>
        </p:blipFill>
        <p:spPr>
          <a:xfrm>
            <a:off x="3025450" y="954600"/>
            <a:ext cx="3969326" cy="2737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964975" y="2569800"/>
            <a:ext cx="41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title can go here</a:t>
            </a:r>
            <a:endParaRPr/>
          </a:p>
        </p:txBody>
      </p:sp>
      <p:pic>
        <p:nvPicPr>
          <p:cNvPr id="137" name="Google Shape;137;p29"/>
          <p:cNvPicPr preferRelativeResize="0"/>
          <p:nvPr/>
        </p:nvPicPr>
        <p:blipFill>
          <a:blip r:embed="rId3">
            <a:alphaModFix/>
          </a:blip>
          <a:stretch>
            <a:fillRect/>
          </a:stretch>
        </p:blipFill>
        <p:spPr>
          <a:xfrm>
            <a:off x="0" y="-39725"/>
            <a:ext cx="9285226" cy="5222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1" name="Shape 141"/>
        <p:cNvGrpSpPr/>
        <p:nvPr/>
      </p:nvGrpSpPr>
      <p:grpSpPr>
        <a:xfrm>
          <a:off x="0" y="0"/>
          <a:ext cx="0" cy="0"/>
          <a:chOff x="0" y="0"/>
          <a:chExt cx="0" cy="0"/>
        </a:xfrm>
      </p:grpSpPr>
      <p:sp>
        <p:nvSpPr>
          <p:cNvPr id="142" name="Google Shape;142;p30"/>
          <p:cNvSpPr txBox="1"/>
          <p:nvPr/>
        </p:nvSpPr>
        <p:spPr>
          <a:xfrm>
            <a:off x="964975" y="1377834"/>
            <a:ext cx="7224300" cy="2353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Inability to internalize accomplishments</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“I shouldn’t be here” feeling</a:t>
            </a:r>
            <a:endParaRPr sz="1800">
              <a:solidFill>
                <a:srgbClr val="445863"/>
              </a:solidFill>
              <a:latin typeface="Google Sans"/>
              <a:ea typeface="Google Sans"/>
              <a:cs typeface="Google Sans"/>
              <a:sym typeface="Google Sans"/>
            </a:endParaRPr>
          </a:p>
          <a:p>
            <a:pPr indent="-342900" lvl="0" marL="457200" rtl="0" algn="l">
              <a:lnSpc>
                <a:spcPct val="115000"/>
              </a:lnSpc>
              <a:spcBef>
                <a:spcPts val="1000"/>
              </a:spcBef>
              <a:spcAft>
                <a:spcPts val="0"/>
              </a:spcAft>
              <a:buClr>
                <a:srgbClr val="445863"/>
              </a:buClr>
              <a:buSzPts val="1800"/>
              <a:buFont typeface="Google Sans"/>
              <a:buChar char="●"/>
            </a:pPr>
            <a:r>
              <a:rPr lang="en" sz="1800">
                <a:solidFill>
                  <a:srgbClr val="445863"/>
                </a:solidFill>
                <a:latin typeface="Google Sans"/>
                <a:ea typeface="Google Sans"/>
                <a:cs typeface="Google Sans"/>
                <a:sym typeface="Google Sans"/>
              </a:rPr>
              <a:t>Convinced you are a fraud</a:t>
            </a:r>
            <a:endParaRPr sz="1800">
              <a:solidFill>
                <a:srgbClr val="445863"/>
              </a:solidFill>
              <a:latin typeface="Google Sans"/>
              <a:ea typeface="Google Sans"/>
              <a:cs typeface="Google Sans"/>
              <a:sym typeface="Google Sans"/>
            </a:endParaRPr>
          </a:p>
          <a:p>
            <a:pPr indent="0" lvl="0" marL="457200" rtl="0" algn="l">
              <a:lnSpc>
                <a:spcPct val="115000"/>
              </a:lnSpc>
              <a:spcBef>
                <a:spcPts val="1000"/>
              </a:spcBef>
              <a:spcAft>
                <a:spcPts val="1000"/>
              </a:spcAft>
              <a:buNone/>
            </a:pPr>
            <a:r>
              <a:t/>
            </a:r>
            <a:endParaRPr sz="1800">
              <a:solidFill>
                <a:srgbClr val="445863"/>
              </a:solidFill>
              <a:latin typeface="Google Sans"/>
              <a:ea typeface="Google Sans"/>
              <a:cs typeface="Google Sans"/>
              <a:sym typeface="Google Sans"/>
            </a:endParaRPr>
          </a:p>
        </p:txBody>
      </p:sp>
      <p:sp>
        <p:nvSpPr>
          <p:cNvPr id="143" name="Google Shape;143;p30"/>
          <p:cNvSpPr txBox="1"/>
          <p:nvPr/>
        </p:nvSpPr>
        <p:spPr>
          <a:xfrm>
            <a:off x="964975" y="814706"/>
            <a:ext cx="70188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85F4"/>
                </a:solidFill>
                <a:latin typeface="Google Sans"/>
                <a:ea typeface="Google Sans"/>
                <a:cs typeface="Google Sans"/>
                <a:sym typeface="Google Sans"/>
              </a:rPr>
              <a:t>What is imposter syndrome?</a:t>
            </a:r>
            <a:endParaRPr sz="2400">
              <a:solidFill>
                <a:srgbClr val="4285F4"/>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